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6"/>
  </p:handoutMasterIdLst>
  <p:sldIdLst>
    <p:sldId id="260" r:id="rId2"/>
    <p:sldId id="257" r:id="rId3"/>
    <p:sldId id="258" r:id="rId4"/>
    <p:sldId id="261" r:id="rId5"/>
  </p:sldIdLst>
  <p:sldSz cx="6858000" cy="9144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2292"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1FE37E84-DDEA-4D0B-BBC0-A05208C86DD9}" type="datetimeFigureOut">
              <a:rPr lang="ru-RU" smtClean="0"/>
              <a:t>14.11.2020</a:t>
            </a:fld>
            <a:endParaRPr lang="ru-RU"/>
          </a:p>
        </p:txBody>
      </p:sp>
      <p:sp>
        <p:nvSpPr>
          <p:cNvPr id="4" name="Нижний колонтитул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C3C9ACEF-DD32-4A10-82CF-12B1B3FE4B84}" type="slidenum">
              <a:rPr lang="ru-RU" smtClean="0"/>
              <a:t>‹#›</a:t>
            </a:fld>
            <a:endParaRPr lang="ru-RU"/>
          </a:p>
        </p:txBody>
      </p:sp>
    </p:spTree>
    <p:extLst>
      <p:ext uri="{BB962C8B-B14F-4D97-AF65-F5344CB8AC3E}">
        <p14:creationId xmlns:p14="http://schemas.microsoft.com/office/powerpoint/2010/main" val="33912931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5155893"/>
            <a:ext cx="6858000" cy="3988107"/>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6858000" cy="5155893"/>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3536415"/>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105346" y="6736727"/>
            <a:ext cx="4227758" cy="117615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7F5FBAA-EBE2-4A62-A9C9-A96F52B5CE9A}"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454AE5-AEBD-4E86-A867-AB33C0EF90B4}" type="slidenum">
              <a:rPr lang="ru-RU" smtClean="0"/>
              <a:t>‹#›</a:t>
            </a:fld>
            <a:endParaRPr lang="ru-RU"/>
          </a:p>
        </p:txBody>
      </p:sp>
      <p:sp>
        <p:nvSpPr>
          <p:cNvPr id="2" name="Title 1"/>
          <p:cNvSpPr>
            <a:spLocks noGrp="1"/>
          </p:cNvSpPr>
          <p:nvPr>
            <p:ph type="ctrTitle"/>
          </p:nvPr>
        </p:nvSpPr>
        <p:spPr>
          <a:xfrm>
            <a:off x="613186" y="4176388"/>
            <a:ext cx="5381513" cy="2390889"/>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428750" y="975359"/>
            <a:ext cx="4800600" cy="463296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7F5FBAA-EBE2-4A62-A9C9-A96F52B5CE9A}"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9" y="502023"/>
            <a:ext cx="1543050" cy="6984452"/>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2493085" y="975360"/>
            <a:ext cx="3621965" cy="652630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F5FBAA-EBE2-4A62-A9C9-A96F52B5CE9A}"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F5FBAA-EBE2-4A62-A9C9-A96F52B5CE9A}"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454AE5-AEBD-4E86-A867-AB33C0EF90B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857250" y="975360"/>
            <a:ext cx="4800600"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5155893"/>
            <a:ext cx="6858000"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6858000"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536415"/>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896" y="2896864"/>
            <a:ext cx="4475000" cy="3231128"/>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516828" y="6143348"/>
            <a:ext cx="4477871" cy="1113947"/>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7F5FBAA-EBE2-4A62-A9C9-A96F52B5CE9A}" type="datetimeFigureOut">
              <a:rPr lang="ru-RU" smtClean="0"/>
              <a:t>14.11.2020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7F5FBAA-EBE2-4A62-A9C9-A96F52B5CE9A}"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454AE5-AEBD-4E86-A867-AB33C0EF90B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857249" y="975359"/>
            <a:ext cx="2510028"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3483864" y="975360"/>
            <a:ext cx="2510028"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0" y="975360"/>
            <a:ext cx="2510028" cy="853016"/>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67335" y="1867103"/>
            <a:ext cx="2510028" cy="3657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85477" y="975360"/>
            <a:ext cx="2510028" cy="853016"/>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3483769" y="1865376"/>
            <a:ext cx="2510028" cy="3657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7F5FBAA-EBE2-4A62-A9C9-A96F52B5CE9A}" type="datetimeFigureOut">
              <a:rPr lang="ru-RU" smtClean="0"/>
              <a:t>14.11.2020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B454AE5-AEBD-4E86-A867-AB33C0EF90B4}"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7F5FBAA-EBE2-4A62-A9C9-A96F52B5CE9A}" type="datetimeFigureOut">
              <a:rPr lang="ru-RU" smtClean="0"/>
              <a:t>14.11.2020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5FBAA-EBE2-4A62-A9C9-A96F52B5CE9A}" type="datetimeFigureOut">
              <a:rPr lang="ru-RU" smtClean="0"/>
              <a:t>14.11.2020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322" y="2946401"/>
            <a:ext cx="2727064" cy="1677991"/>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445137" y="975360"/>
            <a:ext cx="3012814" cy="6526307"/>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06824" y="4663736"/>
            <a:ext cx="2541495" cy="28526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7F5FBAA-EBE2-4A62-A9C9-A96F52B5CE9A}"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454AE5-AEBD-4E86-A867-AB33C0EF90B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5155893"/>
            <a:ext cx="6858000"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6858000"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536415"/>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356381" y="1524000"/>
            <a:ext cx="3086100" cy="4170408"/>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58415" y="1347315"/>
            <a:ext cx="2770586" cy="2884027"/>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7F5FBAA-EBE2-4A62-A9C9-A96F52B5CE9A}" type="datetimeFigureOut">
              <a:rPr lang="ru-RU" smtClean="0"/>
              <a:t>14.11.2020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454AE5-AEBD-4E86-A867-AB33C0EF90B4}" type="slidenum">
              <a:rPr lang="ru-RU" smtClean="0"/>
              <a:t>‹#›</a:t>
            </a:fld>
            <a:endParaRPr lang="ru-RU"/>
          </a:p>
        </p:txBody>
      </p:sp>
      <p:sp>
        <p:nvSpPr>
          <p:cNvPr id="2" name="Title 1"/>
          <p:cNvSpPr>
            <a:spLocks noGrp="1"/>
          </p:cNvSpPr>
          <p:nvPr>
            <p:ph type="title"/>
          </p:nvPr>
        </p:nvSpPr>
        <p:spPr>
          <a:xfrm>
            <a:off x="545451" y="5952561"/>
            <a:ext cx="4787654" cy="1524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6807200"/>
            <a:ext cx="6858000" cy="23368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6858000" cy="68072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5024405"/>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2133600"/>
            <a:ext cx="6858000" cy="68072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44967" y="5829557"/>
            <a:ext cx="4884383" cy="1524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57250" y="976347"/>
            <a:ext cx="4800600" cy="463296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629150" y="8229601"/>
            <a:ext cx="1885950" cy="486833"/>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7F5FBAA-EBE2-4A62-A9C9-A96F52B5CE9A}" type="datetimeFigureOut">
              <a:rPr lang="ru-RU" smtClean="0"/>
              <a:t>14.11.2020</a:t>
            </a:fld>
            <a:endParaRPr lang="ru-RU"/>
          </a:p>
        </p:txBody>
      </p:sp>
      <p:sp>
        <p:nvSpPr>
          <p:cNvPr id="5" name="Footer Placeholder 4"/>
          <p:cNvSpPr>
            <a:spLocks noGrp="1"/>
          </p:cNvSpPr>
          <p:nvPr>
            <p:ph type="ftr" sz="quarter" idx="3"/>
          </p:nvPr>
        </p:nvSpPr>
        <p:spPr>
          <a:xfrm>
            <a:off x="342900" y="8229601"/>
            <a:ext cx="2514601" cy="486833"/>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2857500" y="8229601"/>
            <a:ext cx="1371600" cy="486833"/>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B454AE5-AEBD-4E86-A867-AB33C0EF90B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wmv"/><Relationship Id="rId7" Type="http://schemas.openxmlformats.org/officeDocument/2006/relationships/image" Target="../media/image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slideLayout" Target="../slideLayouts/slideLayout2.xml"/><Relationship Id="rId10" Type="http://schemas.openxmlformats.org/officeDocument/2006/relationships/image" Target="../media/image6.jpeg"/><Relationship Id="rId4" Type="http://schemas.openxmlformats.org/officeDocument/2006/relationships/video" Target="../media/media2.wmv"/><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980728" y="4644008"/>
            <a:ext cx="5184576" cy="3600400"/>
          </a:xfrm>
        </p:spPr>
        <p:txBody>
          <a:bodyPr>
            <a:normAutofit fontScale="70000" lnSpcReduction="20000"/>
          </a:bodyPr>
          <a:lstStyle/>
          <a:p>
            <a:pPr marL="45720" indent="0" algn="just">
              <a:buNone/>
            </a:pPr>
            <a:r>
              <a:rPr lang="kk-KZ" sz="2400" dirty="0">
                <a:latin typeface="Times New Roman" panose="02020603050405020304" pitchFamily="18" charset="0"/>
                <a:cs typeface="Times New Roman" panose="02020603050405020304" pitchFamily="18" charset="0"/>
              </a:rPr>
              <a:t>«Ұстаз» - ұлы сөздің мағынасында терең түсінік жатыр. Ұстаз болу – адамның асылдығы дегендей, менің ойымша, ұстаздық өнер - тағылымы терең өнер. Ал өнерлі болу дара туған дарынды адамның, жаратылысына туа біткен сый деуге болады. Олай болса, табиғи дарындылықты, ізгілікті ізденіс пен ерен еңбекке ұштастыру.  «Ұстаздық еткен жалықпас, үйретуге балаға» дегенддей – бар жақсыны үйрету, шын ұстаздың басты міндеті. </a:t>
            </a:r>
            <a:endParaRPr lang="ru-RU" sz="2400" dirty="0">
              <a:latin typeface="Times New Roman" panose="02020603050405020304" pitchFamily="18" charset="0"/>
              <a:cs typeface="Times New Roman" panose="02020603050405020304" pitchFamily="18" charset="0"/>
            </a:endParaRPr>
          </a:p>
          <a:p>
            <a:pPr marL="45720" indent="0" algn="just">
              <a:buNone/>
            </a:pPr>
            <a:r>
              <a:rPr lang="kk-KZ" sz="2400" dirty="0">
                <a:latin typeface="Times New Roman" panose="02020603050405020304" pitchFamily="18" charset="0"/>
                <a:cs typeface="Times New Roman" panose="02020603050405020304" pitchFamily="18" charset="0"/>
              </a:rPr>
              <a:t>Мен - ұстазбын! Мен, ұстаз болып қызмет етпеймін, мен - ұстаздықпен өмір сүремін.</a:t>
            </a:r>
            <a:endParaRPr lang="ru-RU" sz="2400" dirty="0">
              <a:latin typeface="Times New Roman" panose="02020603050405020304" pitchFamily="18" charset="0"/>
              <a:cs typeface="Times New Roman" panose="02020603050405020304" pitchFamily="18" charset="0"/>
            </a:endParaRPr>
          </a:p>
          <a:p>
            <a:pPr marL="45720" indent="0" algn="just">
              <a:buNone/>
            </a:pPr>
            <a:r>
              <a:rPr lang="kk-KZ" sz="2400" dirty="0">
                <a:latin typeface="Times New Roman" panose="02020603050405020304" pitchFamily="18" charset="0"/>
                <a:cs typeface="Times New Roman" panose="02020603050405020304" pitchFamily="18" charset="0"/>
              </a:rPr>
              <a:t>Менің өмірімнің сәні де, мәні де менің ұстаздығымда! Ұстаздық ету – мен үшін үлкен бақыт! </a:t>
            </a:r>
            <a:endParaRPr lang="ru-RU" dirty="0"/>
          </a:p>
        </p:txBody>
      </p:sp>
      <p:sp>
        <p:nvSpPr>
          <p:cNvPr id="4" name="Прямоугольник 3"/>
          <p:cNvSpPr/>
          <p:nvPr/>
        </p:nvSpPr>
        <p:spPr>
          <a:xfrm>
            <a:off x="764704" y="323528"/>
            <a:ext cx="5688632" cy="1600438"/>
          </a:xfrm>
          <a:prstGeom prst="rect">
            <a:avLst/>
          </a:prstGeom>
        </p:spPr>
        <p:txBody>
          <a:bodyPr wrap="square">
            <a:spAutoFit/>
          </a:bodyPr>
          <a:lstStyle/>
          <a:p>
            <a:pPr lvl="0" algn="ctr"/>
            <a:r>
              <a:rPr lang="kk-KZ" sz="2800" b="1" smtClean="0">
                <a:solidFill>
                  <a:srgbClr val="FF0000"/>
                </a:solidFill>
                <a:latin typeface="Times New Roman" panose="02020603050405020304" pitchFamily="18" charset="0"/>
                <a:cs typeface="Times New Roman" panose="02020603050405020304" pitchFamily="18" charset="0"/>
              </a:rPr>
              <a:t>«Мамандғым - педагог» </a:t>
            </a:r>
            <a:r>
              <a:rPr lang="kk-KZ" sz="2800" b="1" dirty="0" smtClean="0">
                <a:solidFill>
                  <a:srgbClr val="FF0000"/>
                </a:solidFill>
                <a:latin typeface="Times New Roman" panose="02020603050405020304" pitchFamily="18" charset="0"/>
                <a:cs typeface="Times New Roman" panose="02020603050405020304" pitchFamily="18" charset="0"/>
              </a:rPr>
              <a:t>тақырыбына </a:t>
            </a:r>
          </a:p>
          <a:p>
            <a:pPr lvl="0" algn="ctr"/>
            <a:r>
              <a:rPr lang="kk-KZ" sz="2800" b="1" dirty="0" smtClean="0">
                <a:solidFill>
                  <a:srgbClr val="FF0000"/>
                </a:solidFill>
                <a:latin typeface="Times New Roman" panose="02020603050405020304" pitchFamily="18" charset="0"/>
                <a:cs typeface="Times New Roman" panose="02020603050405020304" pitchFamily="18" charset="0"/>
              </a:rPr>
              <a:t>ЭССЕ </a:t>
            </a:r>
          </a:p>
          <a:p>
            <a:pPr algn="just"/>
            <a:r>
              <a:rPr lang="kk-KZ" sz="1400" b="1" dirty="0" smtClean="0">
                <a:solidFill>
                  <a:srgbClr val="FF0000"/>
                </a:solidFill>
                <a:latin typeface="Times New Roman" panose="02020603050405020304" pitchFamily="18" charset="0"/>
                <a:cs typeface="Times New Roman" panose="02020603050405020304" pitchFamily="18" charset="0"/>
              </a:rPr>
              <a:t>  </a:t>
            </a:r>
            <a:endParaRPr lang="ru-RU" sz="1400" b="1" dirty="0">
              <a:solidFill>
                <a:srgbClr val="FF0000"/>
              </a:solidFill>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3011559" y="2555776"/>
            <a:ext cx="3024336" cy="1800200"/>
          </a:xfrm>
          <a:prstGeom prst="rect">
            <a:avLst/>
          </a:prstGeom>
        </p:spPr>
        <p:txBody>
          <a:bodyPr vert="horz" lIns="91440" tIns="45720" rIns="91440" bIns="45720" rtlCol="0">
            <a:normAutofit fontScale="5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Омарова Сагдат Бакеновна</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1963.11 қазан</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Білімі – жоғары</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Абай атындағы Қазақ Педагогикалық институты 1981-1986</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Еңбек өтілі – 31</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Санаты – жоғары</a:t>
            </a:r>
          </a:p>
          <a:p>
            <a:pPr marL="45720" indent="0" algn="just">
              <a:lnSpc>
                <a:spcPct val="120000"/>
              </a:lnSpc>
              <a:spcBef>
                <a:spcPts val="0"/>
              </a:spcBef>
              <a:spcAft>
                <a:spcPts val="0"/>
              </a:spcAft>
              <a:buFont typeface="Georgia" pitchFamily="18" charset="0"/>
              <a:buNone/>
            </a:pPr>
            <a:r>
              <a:rPr lang="kk-KZ" sz="2400" dirty="0" smtClean="0">
                <a:latin typeface="Times New Roman" panose="02020603050405020304" pitchFamily="18" charset="0"/>
                <a:cs typeface="Times New Roman" panose="02020603050405020304" pitchFamily="18" charset="0"/>
              </a:rPr>
              <a:t>Өзін – өзі тану пәнінің мұғалімі</a:t>
            </a:r>
            <a:endParaRPr lang="ru-RU" dirty="0"/>
          </a:p>
        </p:txBody>
      </p:sp>
      <p:pic>
        <p:nvPicPr>
          <p:cNvPr id="1026" name="Picture 2" descr="C:\Users\045\Desktop\фото.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96752" y="2195736"/>
            <a:ext cx="1512168" cy="2298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870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13"/>
            <p:extLst>
              <p:ext uri="{D42A27DB-BD31-4B8C-83A1-F6EECF244321}">
                <p14:modId xmlns:p14="http://schemas.microsoft.com/office/powerpoint/2010/main" val="1989086596"/>
              </p:ext>
            </p:extLst>
          </p:nvPr>
        </p:nvGraphicFramePr>
        <p:xfrm>
          <a:off x="836712" y="467544"/>
          <a:ext cx="5616624" cy="8107288"/>
        </p:xfrm>
        <a:graphic>
          <a:graphicData uri="http://schemas.openxmlformats.org/drawingml/2006/table">
            <a:tbl>
              <a:tblPr firstRow="1" bandRow="1">
                <a:tableStyleId>{5C22544A-7EE6-4342-B048-85BDC9FD1C3A}</a:tableStyleId>
              </a:tblPr>
              <a:tblGrid>
                <a:gridCol w="5616624"/>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400" dirty="0" smtClean="0">
                          <a:solidFill>
                            <a:schemeClr val="bg1"/>
                          </a:solidFill>
                          <a:effectLst/>
                          <a:latin typeface="Times New Roman" panose="02020603050405020304" pitchFamily="18" charset="0"/>
                          <a:cs typeface="Times New Roman" panose="02020603050405020304" pitchFamily="18" charset="0"/>
                        </a:rPr>
                        <a:t>«Маған жақсы мұғалім бәрінен де қымбат, өйткені мұғалім – мектептің жүрегі.»</a:t>
                      </a:r>
                      <a:br>
                        <a:rPr lang="kk-KZ" sz="1400" dirty="0" smtClean="0">
                          <a:solidFill>
                            <a:schemeClr val="bg1"/>
                          </a:solidFill>
                          <a:effectLst/>
                          <a:latin typeface="Times New Roman" panose="02020603050405020304" pitchFamily="18" charset="0"/>
                          <a:cs typeface="Times New Roman" panose="02020603050405020304" pitchFamily="18" charset="0"/>
                        </a:rPr>
                      </a:br>
                      <a:r>
                        <a:rPr lang="kk-KZ" sz="1400" dirty="0" smtClean="0">
                          <a:solidFill>
                            <a:schemeClr val="bg1"/>
                          </a:solidFill>
                          <a:effectLst/>
                          <a:latin typeface="Times New Roman" panose="02020603050405020304" pitchFamily="18" charset="0"/>
                          <a:cs typeface="Times New Roman" panose="02020603050405020304" pitchFamily="18" charset="0"/>
                        </a:rPr>
                        <a:t>                                                                        </a:t>
                      </a:r>
                      <a:r>
                        <a:rPr lang="kk-KZ" sz="1400" i="1" dirty="0" smtClean="0">
                          <a:solidFill>
                            <a:schemeClr val="bg1"/>
                          </a:solidFill>
                          <a:effectLst/>
                          <a:latin typeface="Times New Roman" panose="02020603050405020304" pitchFamily="18" charset="0"/>
                          <a:cs typeface="Times New Roman" panose="02020603050405020304" pitchFamily="18" charset="0"/>
                        </a:rPr>
                        <a:t>Ыбырай Алтынсарин</a:t>
                      </a:r>
                      <a:endParaRPr lang="ru-RU" sz="1400" dirty="0"/>
                    </a:p>
                  </a:txBody>
                  <a:tcPr marL="68580" marR="68580" marT="60960" marB="60960"/>
                </a:tc>
              </a:tr>
              <a:tr h="1007800">
                <a:tc>
                  <a:txBody>
                    <a:bodyPr/>
                    <a:lstStyle/>
                    <a:p>
                      <a:pPr lvl="0" algn="just"/>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Ұстаз болу деген не? – Күнделікті оқушылармен қарым-қатынаста болу, сол қарым-қатынастан қуаныш пен ризашылықты таба білу. Оқушыны  ойлау, оқушы үшін алаңдау, оқушы үшін жауапты болу, оқушыларды риясыз сүю, олардың қуанышы мен қайғысына ортақ болу. Жан жылуын бере отырып үйрету - міне ұзтаз мамандығының мәні осында деп ойлаймын!</a:t>
                      </a:r>
                      <a:endParaRPr lang="ru-RU" sz="1400" dirty="0">
                        <a:solidFill>
                          <a:schemeClr val="tx1"/>
                        </a:solidFill>
                        <a:latin typeface="Times New Roman" pitchFamily="18" charset="0"/>
                        <a:cs typeface="Times New Roman" pitchFamily="18" charset="0"/>
                      </a:endParaRPr>
                    </a:p>
                  </a:txBody>
                  <a:tcPr marL="68580" marR="68580" marT="60960" marB="60960"/>
                </a:tc>
              </a:tr>
              <a:tr h="1007800">
                <a:tc>
                  <a:txBody>
                    <a:bodyPr/>
                    <a:lstStyle/>
                    <a:p>
                      <a:pPr algn="just"/>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Мектептегі ұстаз – баланың екінші ата-анасы, болашаққа айқын жол сілтер ақылшысы. Оның мейірімге толы жүрегі шәкірт бойындағы талай ағаттықты кешіре біледі. Оның бойындағы білім мен ақыл, ойының қуаты талай тентекті жуасытып, небір еркені сабасына түсіреді, тәртіпке баулып, есейтіп, ержеткізеді. Сондықтан әрбір шәкірт өзіне үлгі-өнеге болған сүйікті мұғалімін «ұстазым» деп атайды. </a:t>
                      </a:r>
                      <a:endParaRPr lang="ru-RU" sz="1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60960" marB="60960"/>
                </a:tc>
              </a:tr>
              <a:tr h="1135571">
                <a:tc>
                  <a:txBody>
                    <a:bodyPr/>
                    <a:lstStyle/>
                    <a:p>
                      <a:pPr lvl="0" algn="just"/>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Қазіргі білім беру саласы қызметкерлерінің алдында тұрған басты мәселесі – жаңа қарқынды дамыған заманда, жаңартылған білім беретін  жаңа ұстазды қалыптастыру болса, жаһандану дәуірі – әлемдегі елдердің бәсекелестік жағдайында халықаралық деңгейде өзара кірігу үрдістерінің жандану дәуірі болғандықтан, білім – пайдалы инвестиция саласы ретінде еліміздің экономикалық, әлеуметтік және саяси даму тұрақтылығын қамтамасыз етеді. Ең бастысы осы инвестицияның жүзеге асырылуы, еліміздің келешегін ойлайтын ұрпақ тәрбиелеу. </a:t>
                      </a:r>
                      <a:endParaRPr lang="ru-RU" sz="1400" dirty="0">
                        <a:solidFill>
                          <a:schemeClr val="tx1"/>
                        </a:solidFill>
                        <a:latin typeface="Times New Roman" pitchFamily="18" charset="0"/>
                        <a:cs typeface="Times New Roman" pitchFamily="18" charset="0"/>
                      </a:endParaRPr>
                    </a:p>
                  </a:txBody>
                  <a:tcPr marL="68580" marR="68580" marT="60960" marB="60960"/>
                </a:tc>
              </a:tr>
              <a:tr h="63467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«Келешектегі әр жас ұрпақ - керемет рухани бір күш иесі» - деді Ұлы педаг Абай Құнанбаев. Олар барлық нәрсені, істі көзбен көріп танып-білуге құштарланады деді. Ұлы Абай жастар тәрбиесінің сан қырына, оның өзекті салаларына баса назар аударды, жас ұрпаққа үміт артты, олардың жүрек сезімін оятып, өзінің көкейкесті мақсат-мұраттарына жұмылдыруға ұмтылды. Жастардың еңбек етіп, ғылым мен білімге ден қоюы, алда тұрған мақсаттарына жету жолында табандылық көрсетуі қажеттігі сияқты асыл қасиеттерді уағыздау - Абайдың бүкіл ақындық қызметінің негізгі де үзілмейтін идеялық-тақырыптық желілерінің бірі осы болды.</a:t>
                      </a: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lvl="0" algn="just"/>
                      <a:endParaRPr lang="ru-RU" sz="1400" dirty="0">
                        <a:solidFill>
                          <a:srgbClr val="FF0000"/>
                        </a:solidFill>
                        <a:latin typeface="Times New Roman" pitchFamily="18" charset="0"/>
                        <a:cs typeface="Times New Roman" pitchFamily="18" charset="0"/>
                      </a:endParaRPr>
                    </a:p>
                  </a:txBody>
                  <a:tcPr marL="68580" marR="68580" marT="60960" marB="60960"/>
                </a:tc>
              </a:tr>
            </a:tbl>
          </a:graphicData>
        </a:graphic>
      </p:graphicFrame>
    </p:spTree>
    <p:extLst>
      <p:ext uri="{BB962C8B-B14F-4D97-AF65-F5344CB8AC3E}">
        <p14:creationId xmlns:p14="http://schemas.microsoft.com/office/powerpoint/2010/main" val="3809941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13"/>
            <p:extLst>
              <p:ext uri="{D42A27DB-BD31-4B8C-83A1-F6EECF244321}">
                <p14:modId xmlns:p14="http://schemas.microsoft.com/office/powerpoint/2010/main" val="3626606493"/>
              </p:ext>
            </p:extLst>
          </p:nvPr>
        </p:nvGraphicFramePr>
        <p:xfrm>
          <a:off x="836712" y="323529"/>
          <a:ext cx="5454606" cy="8181801"/>
        </p:xfrm>
        <a:graphic>
          <a:graphicData uri="http://schemas.openxmlformats.org/drawingml/2006/table">
            <a:tbl>
              <a:tblPr firstRow="1" bandRow="1">
                <a:tableStyleId>{5C22544A-7EE6-4342-B048-85BDC9FD1C3A}</a:tableStyleId>
              </a:tblPr>
              <a:tblGrid>
                <a:gridCol w="5454606"/>
              </a:tblGrid>
              <a:tr h="319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err="1" smtClean="0">
                          <a:latin typeface="Times New Roman" pitchFamily="18" charset="0"/>
                          <a:cs typeface="Times New Roman" pitchFamily="18" charset="0"/>
                        </a:rPr>
                        <a:t>Өз</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пікірімді</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қорытындылай</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келе</a:t>
                      </a:r>
                      <a:r>
                        <a:rPr lang="ru-RU" sz="1400" b="1" dirty="0" smtClean="0">
                          <a:latin typeface="Times New Roman" pitchFamily="18" charset="0"/>
                          <a:cs typeface="Times New Roman" pitchFamily="18" charset="0"/>
                        </a:rPr>
                        <a:t>:</a:t>
                      </a:r>
                      <a:endParaRPr lang="ru-RU" sz="1400" dirty="0"/>
                    </a:p>
                  </a:txBody>
                  <a:tcPr marL="68580" marR="68580" marT="60960" marB="60960"/>
                </a:tc>
              </a:tr>
              <a:tr h="914542">
                <a:tc>
                  <a:txBody>
                    <a:bodyPr/>
                    <a:lstStyle/>
                    <a:p>
                      <a:pPr lvl="0" algn="just" rtl="0"/>
                      <a:r>
                        <a:rPr lang="kk-KZ" sz="1400" dirty="0" smtClean="0">
                          <a:latin typeface="Times New Roman" pitchFamily="18" charset="0"/>
                          <a:cs typeface="Times New Roman" pitchFamily="18" charset="0"/>
                        </a:rPr>
                        <a:t>Өзімді және өзімнің жүрегімді терең тыңдай білуге септігін тигізген </a:t>
                      </a:r>
                      <a:r>
                        <a:rPr lang="kk-KZ" sz="1400" b="0" i="0" dirty="0" smtClean="0">
                          <a:solidFill>
                            <a:schemeClr val="tx1"/>
                          </a:solidFill>
                          <a:latin typeface="Times New Roman" pitchFamily="18" charset="0"/>
                          <a:cs typeface="Times New Roman" pitchFamily="18" charset="0"/>
                        </a:rPr>
                        <a:t>мәңгілік жалпыадамзаттық құндылықтар</a:t>
                      </a:r>
                      <a:r>
                        <a:rPr lang="kk-KZ" sz="1400" dirty="0" smtClean="0">
                          <a:latin typeface="Times New Roman" pitchFamily="18" charset="0"/>
                          <a:cs typeface="Times New Roman" pitchFamily="18" charset="0"/>
                        </a:rPr>
                        <a:t>, менің ізгілікті қарым-қатынастымды оқушыларыммен ары қарай құруға және оларға үлкен сенім артуға жетелейді. </a:t>
                      </a:r>
                      <a:endParaRPr lang="ru-RU" sz="1400" dirty="0"/>
                    </a:p>
                  </a:txBody>
                  <a:tcPr marL="68580" marR="68580" marT="60960" marB="60960"/>
                </a:tc>
              </a:tr>
              <a:tr h="1314654">
                <a:tc>
                  <a:txBody>
                    <a:bodyPr/>
                    <a:lstStyle/>
                    <a:p>
                      <a:pPr lvl="0" algn="just" rtl="0"/>
                      <a:r>
                        <a:rPr lang="kk-KZ" sz="1400" dirty="0" smtClean="0">
                          <a:latin typeface="Times New Roman" pitchFamily="18" charset="0"/>
                          <a:cs typeface="Times New Roman" pitchFamily="18" charset="0"/>
                        </a:rPr>
                        <a:t>Менің риясыз сүйіспеншілігімдегі ойым арқылы сүюім – ақиқатты тануға, әрекет арқылы сүюім – дұрыс әрекет жасауыма, сезімім арқылы сүюім – ішкі тыныштығымның орнауына, оны риясыз сүюім – қиянат жасамауға әкеліп жүрегімді, жанымды тазартып, керемет рухани күй кешуге жетелеун өз шәкірттерімнің бойынан көру</a:t>
                      </a:r>
                      <a:r>
                        <a:rPr lang="kk-KZ" sz="1400" baseline="0" dirty="0" smtClean="0">
                          <a:latin typeface="Times New Roman" pitchFamily="18" charset="0"/>
                          <a:cs typeface="Times New Roman" pitchFamily="18" charset="0"/>
                        </a:rPr>
                        <a:t> мен үшін жетістік.</a:t>
                      </a:r>
                      <a:r>
                        <a:rPr lang="kk-KZ" sz="1400" dirty="0" smtClean="0">
                          <a:latin typeface="Times New Roman" pitchFamily="18" charset="0"/>
                          <a:cs typeface="Times New Roman" pitchFamily="18" charset="0"/>
                        </a:rPr>
                        <a:t> </a:t>
                      </a:r>
                      <a:endParaRPr lang="ru-RU" sz="1400" dirty="0"/>
                    </a:p>
                  </a:txBody>
                  <a:tcPr marL="68580" marR="68580" marT="60960" marB="60960"/>
                </a:tc>
              </a:tr>
              <a:tr h="2114879">
                <a:tc>
                  <a:txBody>
                    <a:bodyPr/>
                    <a:lstStyle/>
                    <a:p>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Маған жақсы мұғалім бәрінен де қымбат, өйткені мұғалім – мектептің жүрегі.»-</a:t>
                      </a: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деп айтып кеткен әйгілі халқымыздың ағартушысы Ыбырай Алтынсарин;</a:t>
                      </a:r>
                      <a:b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br>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«Адамның адамшылдығы… жақсы ұстаздан болады» - деген Ұлы Абай Құнанбаев;</a:t>
                      </a: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«Мұғалім өз ісіне деген сүйіспеншілікті оқушыға деген сүйіспеншілікпен ұштастыра алғанда ғана шын мәніндегі мұғалім болмақ» - деген орыс жазушысы Л.Н.Толстойдың ұлы сөздерін естен шығармау керек деп ойлаймын.</a:t>
                      </a:r>
                      <a:endParaRPr lang="ru-RU" sz="140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60960" marB="60960"/>
                </a:tc>
              </a:tr>
              <a:tr h="151471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Мен  </a:t>
                      </a:r>
                      <a:r>
                        <a:rPr lang="kk-KZ" sz="1400" b="0" kern="1200" dirty="0" smtClean="0">
                          <a:solidFill>
                            <a:schemeClr val="dk1"/>
                          </a:solidFill>
                          <a:effectLst/>
                          <a:latin typeface="Times New Roman" panose="02020603050405020304" pitchFamily="18" charset="0"/>
                          <a:ea typeface="+mn-ea"/>
                          <a:cs typeface="Times New Roman" panose="02020603050405020304" pitchFamily="18" charset="0"/>
                        </a:rPr>
                        <a:t>Шалва  Амонашвилидің:  </a:t>
                      </a:r>
                      <a:r>
                        <a:rPr lang="kk-KZ" sz="1400" kern="1200" dirty="0" smtClean="0">
                          <a:solidFill>
                            <a:schemeClr val="dk1"/>
                          </a:solidFill>
                          <a:effectLst/>
                          <a:latin typeface="Times New Roman" panose="02020603050405020304" pitchFamily="18" charset="0"/>
                          <a:ea typeface="+mn-ea"/>
                          <a:cs typeface="Times New Roman" panose="02020603050405020304" pitchFamily="18" charset="0"/>
                        </a:rPr>
                        <a:t>«Баланы  сүю  үшін,  оларды  жүрекпен сүю,  махаббатты  жарыққа  шығаруды   үйренген  жөн.  Оқушының  әрбір күні, әрбір сабағы  педагогтардан  балаларға  сыйлық  деп  ұғыну керек. Педагогтың  әрбір  қарым-қатынасы  оқушыға  қуаныш  пен  қолайлылық орнату керек» - деген  сөзін   тәжірибемде  ұстанамын.   Және казіргі  таңда   әрбір  сабағымды, іс-әрекетімді   балаларға  сыйлық  ретінде  тарту  етемін! </a:t>
                      </a:r>
                      <a:endParaRPr lang="ru-RU" sz="1400" dirty="0">
                        <a:solidFill>
                          <a:srgbClr val="FF0000"/>
                        </a:solidFill>
                        <a:latin typeface="Times New Roman" pitchFamily="18" charset="0"/>
                        <a:cs typeface="Times New Roman" pitchFamily="18" charset="0"/>
                      </a:endParaRPr>
                    </a:p>
                  </a:txBody>
                  <a:tcPr marL="68580" marR="68580" marT="60960" marB="60960"/>
                </a:tc>
              </a:tr>
              <a:tr h="1598121">
                <a:tc>
                  <a:txBody>
                    <a:bodyPr/>
                    <a:lstStyle/>
                    <a:p>
                      <a:pPr lvl="0" algn="just"/>
                      <a:r>
                        <a:rPr lang="kk-KZ" sz="1800" kern="1200" dirty="0" smtClean="0">
                          <a:solidFill>
                            <a:schemeClr val="dk1"/>
                          </a:solidFill>
                          <a:effectLst/>
                          <a:latin typeface="Times New Roman" panose="02020603050405020304" pitchFamily="18" charset="0"/>
                          <a:ea typeface="+mn-ea"/>
                          <a:cs typeface="Times New Roman" panose="02020603050405020304" pitchFamily="18" charset="0"/>
                        </a:rPr>
                        <a:t>«Мен – Ұстазбын!», «Мен өз мамандығымды мақтан етемін!», «Менің мамандағым – менің өмірім!»,</a:t>
                      </a:r>
                      <a:r>
                        <a:rPr lang="kk-KZ" sz="1800" kern="1200" baseline="0" dirty="0" smtClean="0">
                          <a:solidFill>
                            <a:schemeClr val="dk1"/>
                          </a:solidFill>
                          <a:effectLst/>
                          <a:latin typeface="Times New Roman" panose="02020603050405020304" pitchFamily="18" charset="0"/>
                          <a:ea typeface="+mn-ea"/>
                          <a:cs typeface="Times New Roman" panose="02020603050405020304" pitchFamily="18" charset="0"/>
                        </a:rPr>
                        <a:t> «Өмірімнің мәні де, сәні де – менің шәкірттерім!»</a:t>
                      </a:r>
                      <a:endParaRPr lang="ru-RU" sz="1400" dirty="0">
                        <a:solidFill>
                          <a:srgbClr val="FF0000"/>
                        </a:solidFill>
                        <a:latin typeface="Times New Roman" pitchFamily="18" charset="0"/>
                        <a:cs typeface="Times New Roman" pitchFamily="18" charset="0"/>
                      </a:endParaRPr>
                    </a:p>
                  </a:txBody>
                  <a:tcPr marL="68580" marR="68580" marT="60960" marB="60960"/>
                </a:tc>
              </a:tr>
            </a:tbl>
          </a:graphicData>
        </a:graphic>
      </p:graphicFrame>
    </p:spTree>
    <p:extLst>
      <p:ext uri="{BB962C8B-B14F-4D97-AF65-F5344CB8AC3E}">
        <p14:creationId xmlns:p14="http://schemas.microsoft.com/office/powerpoint/2010/main" val="1208334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нимашки.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1682" y="1475656"/>
            <a:ext cx="3657855" cy="2554945"/>
          </a:xfrm>
          <a:prstGeom prst="rect">
            <a:avLst/>
          </a:prstGeom>
        </p:spPr>
      </p:pic>
      <p:pic>
        <p:nvPicPr>
          <p:cNvPr id="9" name="Отбасына барып болған соң.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09760" y="4427984"/>
            <a:ext cx="2892129" cy="2274928"/>
          </a:xfrm>
          <a:prstGeom prst="rect">
            <a:avLst/>
          </a:prstGeom>
        </p:spPr>
      </p:pic>
      <p:pic>
        <p:nvPicPr>
          <p:cNvPr id="2051" name="Picture 3" descr="C:\Users\045\Downloads\WhatsApp Image 2019-09-25 at 17.51.0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782" y="3491880"/>
            <a:ext cx="1829351" cy="24391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045\Downloads\WhatsApp Image 2019-09-25 at 17.46.53.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27" y="6588224"/>
            <a:ext cx="2522560" cy="1891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78108" y="3370114"/>
            <a:ext cx="1883746" cy="251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045\Downloads\WhatsApp Image 2019-09-25 at 17.51.51 (2).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24671" y="6869072"/>
            <a:ext cx="2409732" cy="1807299"/>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p:cNvSpPr>
            <a:spLocks noGrp="1"/>
          </p:cNvSpPr>
          <p:nvPr>
            <p:ph type="title"/>
          </p:nvPr>
        </p:nvSpPr>
        <p:spPr>
          <a:xfrm>
            <a:off x="1052736" y="467544"/>
            <a:ext cx="5063582" cy="706049"/>
          </a:xfrm>
        </p:spPr>
        <p:txBody>
          <a:bodyPr>
            <a:normAutofit fontScale="90000"/>
          </a:bodyPr>
          <a:lstStyle/>
          <a:p>
            <a:pPr marL="0" indent="0" algn="ctr">
              <a:buNone/>
            </a:pPr>
            <a:r>
              <a:rPr lang="kk-KZ" sz="2000" cap="all" dirty="0" smtClean="0">
                <a:solidFill>
                  <a:srgbClr val="FF0000"/>
                </a:solidFill>
                <a:effectLst/>
                <a:latin typeface="Times New Roman" panose="02020603050405020304" pitchFamily="18" charset="0"/>
                <a:cs typeface="Times New Roman" panose="02020603050405020304" pitchFamily="18" charset="0"/>
              </a:rPr>
              <a:t>«Құшақ жайып қарсы алу, құшақтасып шығарып салу»</a:t>
            </a:r>
            <a:br>
              <a:rPr lang="kk-KZ" sz="2000" cap="all" dirty="0" smtClean="0">
                <a:solidFill>
                  <a:srgbClr val="FF0000"/>
                </a:solidFill>
                <a:effectLst/>
                <a:latin typeface="Times New Roman" panose="02020603050405020304" pitchFamily="18" charset="0"/>
                <a:cs typeface="Times New Roman" panose="02020603050405020304" pitchFamily="18" charset="0"/>
              </a:rPr>
            </a:br>
            <a:r>
              <a:rPr lang="kk-KZ" sz="2000" dirty="0">
                <a:effectLst/>
                <a:latin typeface="Times New Roman" panose="02020603050405020304" pitchFamily="18" charset="0"/>
                <a:cs typeface="Times New Roman" panose="02020603050405020304" pitchFamily="18" charset="0"/>
              </a:rPr>
              <a:t> </a:t>
            </a:r>
            <a:r>
              <a:rPr lang="kk-KZ" sz="2000" dirty="0" smtClean="0">
                <a:solidFill>
                  <a:srgbClr val="FF0000"/>
                </a:solidFill>
                <a:effectLst/>
                <a:latin typeface="Times New Roman" panose="02020603050405020304" pitchFamily="18" charset="0"/>
                <a:cs typeface="Times New Roman" panose="02020603050405020304" pitchFamily="18" charset="0"/>
              </a:rPr>
              <a:t>біздің дәстүрімізге айналды</a:t>
            </a:r>
            <a:r>
              <a:rPr lang="kk-KZ" sz="360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r>
            <a:br>
              <a:rPr lang="kk-KZ" sz="360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br>
            <a:endParaRPr lang="ru-RU"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78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fullScrn="1">
              <p:cMediaNode vol="80000">
                <p:cTn id="13" fill="hold" display="0">
                  <p:stCondLst>
                    <p:cond delay="indefinite"/>
                  </p:stCondLst>
                </p:cTn>
                <p:tgtEl>
                  <p:spTgt spid="9"/>
                </p:tgtEl>
              </p:cMediaNode>
            </p:video>
          </p:childTnLst>
        </p:cTn>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729</TotalTime>
  <Words>648</Words>
  <Application>Microsoft Office PowerPoint</Application>
  <PresentationFormat>Экран (4:3)</PresentationFormat>
  <Paragraphs>27</Paragraphs>
  <Slides>4</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4</vt:i4>
      </vt:variant>
    </vt:vector>
  </HeadingPairs>
  <TitlesOfParts>
    <vt:vector size="5" baseType="lpstr">
      <vt:lpstr>Воздушный поток</vt:lpstr>
      <vt:lpstr>Презентация PowerPoint</vt:lpstr>
      <vt:lpstr>Презентация PowerPoint</vt:lpstr>
      <vt:lpstr>Презентация PowerPoint</vt:lpstr>
      <vt:lpstr>«Құшақ жайып қарсы алу, құшақтасып шығарып салу»  біздің дәстүрімізге айналды </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«мәртебеЛІ маман-2019»  атты республикалық байқауы</dc:title>
  <dc:creator>045</dc:creator>
  <cp:lastModifiedBy>045</cp:lastModifiedBy>
  <cp:revision>13</cp:revision>
  <cp:lastPrinted>2020-01-23T17:51:39Z</cp:lastPrinted>
  <dcterms:created xsi:type="dcterms:W3CDTF">2019-09-22T07:03:28Z</dcterms:created>
  <dcterms:modified xsi:type="dcterms:W3CDTF">2020-11-14T07:06:11Z</dcterms:modified>
</cp:coreProperties>
</file>