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1" r:id="rId2"/>
    <p:sldId id="345" r:id="rId3"/>
    <p:sldId id="367" r:id="rId4"/>
    <p:sldId id="369" r:id="rId5"/>
    <p:sldId id="352" r:id="rId6"/>
    <p:sldId id="370" r:id="rId7"/>
    <p:sldId id="353" r:id="rId8"/>
    <p:sldId id="371" r:id="rId9"/>
    <p:sldId id="354" r:id="rId10"/>
    <p:sldId id="372" r:id="rId11"/>
    <p:sldId id="355" r:id="rId12"/>
    <p:sldId id="373" r:id="rId13"/>
    <p:sldId id="356" r:id="rId14"/>
    <p:sldId id="374" r:id="rId15"/>
    <p:sldId id="357" r:id="rId16"/>
    <p:sldId id="375" r:id="rId17"/>
    <p:sldId id="358" r:id="rId18"/>
    <p:sldId id="376" r:id="rId19"/>
    <p:sldId id="359" r:id="rId20"/>
    <p:sldId id="377" r:id="rId21"/>
    <p:sldId id="360" r:id="rId22"/>
    <p:sldId id="378" r:id="rId23"/>
    <p:sldId id="361" r:id="rId24"/>
    <p:sldId id="379" r:id="rId25"/>
    <p:sldId id="362" r:id="rId26"/>
    <p:sldId id="380" r:id="rId27"/>
    <p:sldId id="363" r:id="rId28"/>
    <p:sldId id="381" r:id="rId29"/>
    <p:sldId id="364" r:id="rId30"/>
    <p:sldId id="382" r:id="rId31"/>
    <p:sldId id="36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3E1716"/>
    <a:srgbClr val="E02F12"/>
    <a:srgbClr val="150CC4"/>
    <a:srgbClr val="1DB341"/>
    <a:srgbClr val="FF66CC"/>
    <a:srgbClr val="D757A9"/>
    <a:srgbClr val="FF6699"/>
    <a:srgbClr val="FF3399"/>
    <a:srgbClr val="E0A4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3016"/>
        <p:guide pos="2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450" y="2974705"/>
            <a:ext cx="6261100" cy="20525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5426288"/>
            <a:ext cx="5156200" cy="24471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11/6/2017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11/6/2017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40350" y="536423"/>
            <a:ext cx="1657350" cy="114067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8300" y="536423"/>
            <a:ext cx="4849283" cy="1140672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11/6/2017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11/6/2017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63" y="6153339"/>
            <a:ext cx="6261100" cy="19018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863" y="4058633"/>
            <a:ext cx="6261100" cy="209470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11/6/2017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300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4383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11/6/2017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143474"/>
            <a:ext cx="3254596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300" y="3036771"/>
            <a:ext cx="3254596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41827" y="2143474"/>
            <a:ext cx="3255874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41827" y="3036771"/>
            <a:ext cx="3255874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11/6/2017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11/6/2017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11/6/2017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1" y="381259"/>
            <a:ext cx="2423363" cy="16225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9901" y="381259"/>
            <a:ext cx="4117799" cy="81726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1" y="2003825"/>
            <a:ext cx="2423363" cy="6550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11/6/2017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788" y="6703060"/>
            <a:ext cx="4419600" cy="79133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43788" y="855615"/>
            <a:ext cx="4419600" cy="57454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788" y="7494394"/>
            <a:ext cx="4419600" cy="11238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11/6/2017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383477"/>
            <a:ext cx="6629400" cy="1595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234355"/>
            <a:ext cx="6629400" cy="631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8523B-E035-4CAE-A96A-58211FC229D1}" type="datetimeFigureOut">
              <a:rPr lang="en-US" smtClean="0"/>
              <a:pPr/>
              <a:t>11/6/2017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6717" y="8875350"/>
            <a:ext cx="2332567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78967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016" y="117368"/>
            <a:ext cx="8892480" cy="6624000"/>
          </a:xfrm>
          <a:prstGeom prst="rect">
            <a:avLst/>
          </a:prstGeom>
          <a:noFill/>
          <a:ln w="762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1560" y="332656"/>
            <a:ext cx="7848872" cy="345638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ШКОЛА НОВОГО ПОКОЛЕНИЯ</a:t>
            </a:r>
          </a:p>
          <a:p>
            <a:pPr algn="ctr"/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4067944" y="3933056"/>
            <a:ext cx="1008112" cy="648072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827584" y="4653136"/>
            <a:ext cx="7632848" cy="1728192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3E17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Школа, которая реально прорастает в инновационной деятельности ныне существующих школ и в инновационной деятельности наиболее талантливых школьных педагогов.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851275" y="5534025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5364163" y="5084763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016" y="117368"/>
            <a:ext cx="8892480" cy="6624000"/>
          </a:xfrm>
          <a:prstGeom prst="rect">
            <a:avLst/>
          </a:prstGeom>
          <a:noFill/>
          <a:ln w="762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1500" y="230668"/>
            <a:ext cx="8640960" cy="6408712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 </a:t>
            </a:r>
            <a:r>
              <a:rPr lang="ru-RU" sz="5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ОБРАЗОВАТЕЛЬНЫХ ПОТРЕБНОСТЕЙ ЛИЧНОСТИ</a:t>
            </a:r>
            <a:r>
              <a:rPr lang="ru-RU" sz="5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НАД </a:t>
            </a:r>
            <a:r>
              <a:rPr lang="ru-RU" sz="5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СУММОЙ «ОБРАЗОВАТЕЛЬНЫХ НЕОБХОДИМОСТЕЙ»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851275" y="5534025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5364163" y="5084763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016" y="117368"/>
            <a:ext cx="8892480" cy="6624000"/>
          </a:xfrm>
          <a:prstGeom prst="rect">
            <a:avLst/>
          </a:prstGeom>
          <a:noFill/>
          <a:ln w="762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260648"/>
            <a:ext cx="8352928" cy="648072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 </a:t>
            </a:r>
            <a:r>
              <a:rPr lang="ru-RU" sz="21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ОБРАЗОВАТЕЛЬНЫХ ПОТРЕБНОСТЕЙ ЛИЧНОСТИ </a:t>
            </a:r>
            <a:r>
              <a:rPr lang="ru-RU" sz="21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 </a:t>
            </a:r>
            <a:r>
              <a:rPr lang="ru-RU" sz="21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СУММОЙ «ОБРАЗОВАТЕЛЬНЫХ НЕОБХОДИМОСТЕЙ»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5536" y="1052736"/>
            <a:ext cx="8424936" cy="86409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Школа нового поколения – школа развития образовательных потребностей.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42494" y="2060848"/>
            <a:ext cx="3888432" cy="4536504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Традиционная школа</a:t>
            </a:r>
          </a:p>
          <a:p>
            <a:pPr algn="ctr"/>
            <a:endParaRPr lang="ru-RU" dirty="0" smtClean="0"/>
          </a:p>
          <a:p>
            <a:pPr algn="ctr"/>
            <a:r>
              <a:rPr lang="ru-RU" sz="1900" b="1" dirty="0" smtClean="0"/>
              <a:t>Содержание образования </a:t>
            </a:r>
            <a:r>
              <a:rPr lang="ru-RU" sz="1900" dirty="0" smtClean="0"/>
              <a:t>определяется нуждами социума.</a:t>
            </a:r>
          </a:p>
          <a:p>
            <a:pPr algn="ctr"/>
            <a:endParaRPr lang="ru-RU" sz="1900" dirty="0" smtClean="0"/>
          </a:p>
          <a:p>
            <a:pPr algn="ctr"/>
            <a:r>
              <a:rPr lang="ru-RU" sz="1900" b="1" dirty="0" smtClean="0"/>
              <a:t>Важнейший критерий эффективности </a:t>
            </a:r>
            <a:r>
              <a:rPr lang="ru-RU" sz="1900" dirty="0" smtClean="0"/>
              <a:t>– успешное прохождение аттестационных процедур, ориентированных на то, кто сколько усвоил знаний, и вместе с тем подавляющих и суживающих до минимума спектр образовательных потребностей ученика. </a:t>
            </a:r>
            <a:endParaRPr lang="ru-RU" sz="19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808898" y="2060848"/>
            <a:ext cx="3888432" cy="4536504"/>
          </a:xfrm>
          <a:prstGeom prst="rect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2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Новая школа</a:t>
            </a:r>
          </a:p>
          <a:p>
            <a:pPr algn="ctr"/>
            <a:endParaRPr lang="ru-RU" dirty="0" smtClean="0"/>
          </a:p>
          <a:p>
            <a:pPr algn="ctr"/>
            <a:r>
              <a:rPr lang="ru-RU" b="1" dirty="0" smtClean="0"/>
              <a:t>Содержание образования </a:t>
            </a:r>
            <a:r>
              <a:rPr lang="ru-RU" dirty="0" smtClean="0"/>
              <a:t>определяется потребностями личности.</a:t>
            </a:r>
          </a:p>
          <a:p>
            <a:pPr algn="ctr"/>
            <a:endParaRPr lang="ru-RU" dirty="0" smtClean="0"/>
          </a:p>
          <a:p>
            <a:pPr algn="ctr"/>
            <a:r>
              <a:rPr lang="ru-RU" b="1" dirty="0" smtClean="0"/>
              <a:t>Важнейший критерий эффективности </a:t>
            </a:r>
            <a:r>
              <a:rPr lang="ru-RU" dirty="0" smtClean="0"/>
              <a:t>– то, в какой степени происходит развитие и усложнение образовательных потребностей ребенка, в какой мере увеличивается и усложняется количество детских образовательных «хочу», в какой мере расширяются и углубляются детские образовательные интересы.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851275" y="5534025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5364163" y="5084763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016" y="117368"/>
            <a:ext cx="8892480" cy="6624000"/>
          </a:xfrm>
          <a:prstGeom prst="rect">
            <a:avLst/>
          </a:prstGeom>
          <a:noFill/>
          <a:ln w="762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1500" y="230668"/>
            <a:ext cx="8640960" cy="6408712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5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 </a:t>
            </a:r>
            <a:r>
              <a:rPr lang="ru-RU" sz="65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ЭМОЦИОНАЛЬНОГО </a:t>
            </a:r>
            <a:r>
              <a:rPr lang="ru-RU" sz="65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НАД </a:t>
            </a:r>
            <a:r>
              <a:rPr lang="ru-RU" sz="65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ИНТЕЛЛЕКТУАЛЬНЫМ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851275" y="5534025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5364163" y="5084763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016" y="117368"/>
            <a:ext cx="8892480" cy="6624000"/>
          </a:xfrm>
          <a:prstGeom prst="rect">
            <a:avLst/>
          </a:prstGeom>
          <a:noFill/>
          <a:ln w="762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332656"/>
            <a:ext cx="8352928" cy="504056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 </a:t>
            </a:r>
            <a:r>
              <a:rPr lang="ru-RU" sz="21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ЭМОЦИОНАЛЬНОГО</a:t>
            </a:r>
            <a:r>
              <a:rPr lang="ru-RU" sz="21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НАД </a:t>
            </a:r>
            <a:r>
              <a:rPr lang="ru-RU" sz="21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ИНТЕЛЛЕКТУАЛЬНЫМ</a:t>
            </a:r>
            <a:endParaRPr lang="ru-RU" sz="21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5536" y="1052736"/>
            <a:ext cx="8424936" cy="108012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Школа нового поколения – школа, в которой важнейшей ценностью является эмоциональное  проживание и переживание себя в культуре – как учеником, так и учителем. 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2494" y="2276872"/>
            <a:ext cx="3888432" cy="4320480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Традиционная школа</a:t>
            </a:r>
          </a:p>
          <a:p>
            <a:pPr algn="ctr"/>
            <a:endParaRPr lang="ru-RU" dirty="0" smtClean="0"/>
          </a:p>
          <a:p>
            <a:pPr algn="ctr"/>
            <a:r>
              <a:rPr lang="ru-RU" sz="2100" b="1" dirty="0" smtClean="0"/>
              <a:t>Доминирует</a:t>
            </a:r>
            <a:r>
              <a:rPr lang="ru-RU" sz="2100" dirty="0" smtClean="0"/>
              <a:t> интеллект, в большинстве случаев, </a:t>
            </a:r>
            <a:r>
              <a:rPr lang="ru-RU" sz="2100" dirty="0" err="1" smtClean="0"/>
              <a:t>информационно-знаниевый</a:t>
            </a:r>
            <a:r>
              <a:rPr lang="ru-RU" sz="2100" dirty="0" smtClean="0"/>
              <a:t>, инертный.</a:t>
            </a:r>
          </a:p>
          <a:p>
            <a:pPr algn="ctr"/>
            <a:endParaRPr lang="ru-RU" sz="2100" dirty="0" smtClean="0"/>
          </a:p>
          <a:p>
            <a:pPr algn="ctr"/>
            <a:r>
              <a:rPr lang="ru-RU" sz="2100" b="1" dirty="0" smtClean="0"/>
              <a:t>Главный вопрос </a:t>
            </a:r>
            <a:r>
              <a:rPr lang="ru-RU" sz="2100" dirty="0" smtClean="0"/>
              <a:t>– что усвоил ребенок в процессе взаимодействия с теми или иными учебными сценариями.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808898" y="2276872"/>
            <a:ext cx="3888432" cy="4320480"/>
          </a:xfrm>
          <a:prstGeom prst="rect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Новая школа</a:t>
            </a:r>
          </a:p>
          <a:p>
            <a:pPr algn="ctr"/>
            <a:endParaRPr lang="ru-RU" dirty="0" smtClean="0"/>
          </a:p>
          <a:p>
            <a:pPr algn="ctr"/>
            <a:r>
              <a:rPr lang="ru-RU" sz="2100" b="1" dirty="0" smtClean="0"/>
              <a:t>Доминирует</a:t>
            </a:r>
            <a:r>
              <a:rPr lang="ru-RU" sz="2100" dirty="0" smtClean="0"/>
              <a:t> собственное эмоциональное проживание и переживание.</a:t>
            </a:r>
          </a:p>
          <a:p>
            <a:pPr algn="ctr"/>
            <a:endParaRPr lang="ru-RU" sz="2100" dirty="0" smtClean="0"/>
          </a:p>
          <a:p>
            <a:pPr algn="ctr"/>
            <a:r>
              <a:rPr lang="ru-RU" sz="2100" b="1" dirty="0" smtClean="0"/>
              <a:t>Главный вопрос </a:t>
            </a:r>
            <a:r>
              <a:rPr lang="ru-RU" sz="2100" dirty="0" smtClean="0"/>
              <a:t>– что и как ребенок  пережил в процессе взаимодействия с теми или иными учебными сценариями, в какой мере откликнулись его эмоции и душа.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851275" y="5534025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5364163" y="5084763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016" y="117368"/>
            <a:ext cx="8892480" cy="6624000"/>
          </a:xfrm>
          <a:prstGeom prst="rect">
            <a:avLst/>
          </a:prstGeom>
          <a:noFill/>
          <a:ln w="762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1500" y="230668"/>
            <a:ext cx="8640960" cy="6408712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 </a:t>
            </a:r>
            <a:r>
              <a:rPr lang="ru-RU" sz="6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«ВНУТРЕННЕГО ЧЕЛОВЕКА» </a:t>
            </a:r>
            <a:r>
              <a:rPr lang="ru-RU" sz="6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НАД </a:t>
            </a:r>
            <a:r>
              <a:rPr lang="ru-RU" sz="6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«ЧЕЛОВЕКОМ ВНЕШНИМ»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851275" y="5534025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5364163" y="5084763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016" y="117368"/>
            <a:ext cx="8892480" cy="6624000"/>
          </a:xfrm>
          <a:prstGeom prst="rect">
            <a:avLst/>
          </a:prstGeom>
          <a:noFill/>
          <a:ln w="762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332656"/>
            <a:ext cx="8352928" cy="720080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 </a:t>
            </a:r>
            <a:r>
              <a:rPr lang="ru-RU" sz="21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«ВНУТРЕННЕГО ЧЕЛОВЕКА»</a:t>
            </a:r>
            <a:r>
              <a:rPr lang="ru-RU" sz="21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НАД </a:t>
            </a:r>
            <a:r>
              <a:rPr lang="ru-RU" sz="21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«ЧЕЛОВЕКОМ ВНЕШНИМ»</a:t>
            </a:r>
            <a:endParaRPr lang="ru-RU" sz="21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5536" y="1196752"/>
            <a:ext cx="8424936" cy="64807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Школа нового поколения – школа «внутреннего человека».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42494" y="2060848"/>
            <a:ext cx="3888432" cy="4536504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Традиционная школа</a:t>
            </a:r>
          </a:p>
          <a:p>
            <a:pPr algn="ctr"/>
            <a:endParaRPr lang="ru-RU" dirty="0" smtClean="0"/>
          </a:p>
          <a:p>
            <a:pPr algn="ctr"/>
            <a:r>
              <a:rPr lang="ru-RU" sz="2000" dirty="0" smtClean="0"/>
              <a:t>Ориентирована на  формирование </a:t>
            </a:r>
            <a:r>
              <a:rPr lang="ru-RU" sz="2000" b="1" dirty="0" smtClean="0"/>
              <a:t>«внешнего человека»</a:t>
            </a:r>
            <a:r>
              <a:rPr lang="ru-RU" sz="2000" dirty="0" smtClean="0"/>
              <a:t>, на развитие таких качеств, которые можно будет проверить </a:t>
            </a:r>
            <a:r>
              <a:rPr lang="ru-RU" sz="2000" b="1" dirty="0" smtClean="0"/>
              <a:t>внешними экзаменационными процедурами</a:t>
            </a:r>
            <a:r>
              <a:rPr lang="ru-RU" sz="2000" dirty="0" smtClean="0"/>
              <a:t>.</a:t>
            </a:r>
          </a:p>
          <a:p>
            <a:pPr algn="ctr"/>
            <a:endParaRPr lang="ru-RU" sz="2000" dirty="0" smtClean="0"/>
          </a:p>
          <a:p>
            <a:pPr algn="ctr"/>
            <a:r>
              <a:rPr lang="ru-RU" sz="2000" b="1" dirty="0" smtClean="0"/>
              <a:t>Высшая образовательная цель </a:t>
            </a:r>
            <a:r>
              <a:rPr lang="ru-RU" sz="2000" dirty="0" smtClean="0"/>
              <a:t>– сумма внешней образовательной оснастки, которую ребенок получает в процессе учебы. 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808898" y="2060848"/>
            <a:ext cx="3888432" cy="4536504"/>
          </a:xfrm>
          <a:prstGeom prst="rect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Новая школа</a:t>
            </a:r>
          </a:p>
          <a:p>
            <a:pPr algn="ctr"/>
            <a:endParaRPr lang="ru-RU" sz="1400" dirty="0" smtClean="0"/>
          </a:p>
          <a:p>
            <a:pPr algn="ctr"/>
            <a:r>
              <a:rPr lang="ru-RU" dirty="0" smtClean="0"/>
              <a:t>Ориентирована на развитие </a:t>
            </a:r>
            <a:r>
              <a:rPr lang="ru-RU" b="1" dirty="0" smtClean="0"/>
              <a:t>внутренних качеств личности</a:t>
            </a:r>
            <a:r>
              <a:rPr lang="ru-RU" dirty="0" smtClean="0"/>
              <a:t>, которые невозможно </a:t>
            </a:r>
            <a:r>
              <a:rPr lang="ru-RU" dirty="0" err="1" smtClean="0"/>
              <a:t>продиагностировать</a:t>
            </a:r>
            <a:r>
              <a:rPr lang="ru-RU" dirty="0" smtClean="0"/>
              <a:t> внешними способами.</a:t>
            </a:r>
          </a:p>
          <a:p>
            <a:pPr algn="ctr"/>
            <a:endParaRPr lang="ru-RU" sz="1400" dirty="0" smtClean="0"/>
          </a:p>
          <a:p>
            <a:pPr algn="ctr"/>
            <a:r>
              <a:rPr lang="ru-RU" b="1" dirty="0" smtClean="0"/>
              <a:t>Внутренний человек </a:t>
            </a:r>
            <a:r>
              <a:rPr lang="ru-RU" dirty="0" smtClean="0"/>
              <a:t>– суверенное пространство личности, таинство, происходящее в глубинах человеческой души.</a:t>
            </a:r>
          </a:p>
          <a:p>
            <a:pPr algn="ctr"/>
            <a:endParaRPr lang="ru-RU" sz="1400" dirty="0" smtClean="0"/>
          </a:p>
          <a:p>
            <a:pPr algn="ctr"/>
            <a:r>
              <a:rPr lang="ru-RU" b="1" dirty="0" smtClean="0"/>
              <a:t>Высшая образовательная цель </a:t>
            </a:r>
            <a:r>
              <a:rPr lang="ru-RU" dirty="0" smtClean="0"/>
              <a:t>– развитие «внутреннего человека», живущего в глубинах личности. 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851275" y="5534025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5364163" y="5084763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016" y="117368"/>
            <a:ext cx="8892480" cy="6624000"/>
          </a:xfrm>
          <a:prstGeom prst="rect">
            <a:avLst/>
          </a:prstGeom>
          <a:noFill/>
          <a:ln w="762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1500" y="230668"/>
            <a:ext cx="8640960" cy="6408712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 </a:t>
            </a:r>
            <a:r>
              <a:rPr lang="ru-RU" sz="5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ДИАЛОГИЧЕСКОГО УСИЛИЯ </a:t>
            </a:r>
            <a:r>
              <a:rPr lang="ru-RU" sz="5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 </a:t>
            </a:r>
            <a:r>
              <a:rPr lang="ru-RU" sz="5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КОММУНИКАЦИОННЫМ </a:t>
            </a:r>
            <a:r>
              <a:rPr lang="ru-RU" sz="5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СХЕМАТИЗМОМ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851275" y="5534025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5364163" y="5084763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016" y="117368"/>
            <a:ext cx="8892480" cy="6624000"/>
          </a:xfrm>
          <a:prstGeom prst="rect">
            <a:avLst/>
          </a:prstGeom>
          <a:noFill/>
          <a:ln w="762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332656"/>
            <a:ext cx="8352928" cy="720080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 </a:t>
            </a:r>
            <a:r>
              <a:rPr lang="ru-RU" sz="21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ДИАЛОГИЧЕСКОГО УСИЛИЯ</a:t>
            </a:r>
            <a:r>
              <a:rPr lang="ru-RU" sz="21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НАД </a:t>
            </a:r>
            <a:r>
              <a:rPr lang="ru-RU" sz="21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1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КОММУНИКАЦИОННЫМ </a:t>
            </a:r>
            <a:r>
              <a:rPr lang="ru-RU" sz="21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СХЕМАТИЗМОМ</a:t>
            </a:r>
            <a:endParaRPr lang="ru-RU" sz="21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5536" y="1280808"/>
            <a:ext cx="8424936" cy="57606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Школа нового поколения – школа  усилия к пониманию.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11560" y="2060848"/>
            <a:ext cx="8085770" cy="4536504"/>
          </a:xfrm>
          <a:prstGeom prst="rect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5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Новая школа</a:t>
            </a:r>
          </a:p>
          <a:p>
            <a:pPr algn="ctr"/>
            <a:endParaRPr lang="ru-RU" dirty="0" smtClean="0"/>
          </a:p>
          <a:p>
            <a:pPr algn="ctr"/>
            <a:r>
              <a:rPr lang="ru-RU" sz="2300" dirty="0" smtClean="0"/>
              <a:t>Школа восхождения ребенка из </a:t>
            </a:r>
            <a:r>
              <a:rPr lang="ru-RU" sz="2300" b="1" dirty="0" smtClean="0"/>
              <a:t>своей </a:t>
            </a:r>
            <a:r>
              <a:rPr lang="ru-RU" sz="2300" b="1" dirty="0" err="1" smtClean="0"/>
              <a:t>субъектности</a:t>
            </a:r>
            <a:r>
              <a:rPr lang="ru-RU" sz="2300" b="1" dirty="0" smtClean="0"/>
              <a:t> </a:t>
            </a:r>
            <a:r>
              <a:rPr lang="ru-RU" sz="2300" dirty="0" smtClean="0"/>
              <a:t>к </a:t>
            </a:r>
            <a:r>
              <a:rPr lang="ru-RU" sz="2300" b="1" dirty="0" err="1" smtClean="0"/>
              <a:t>субъектности</a:t>
            </a:r>
            <a:r>
              <a:rPr lang="ru-RU" sz="2300" b="1" dirty="0" smtClean="0"/>
              <a:t> другого</a:t>
            </a:r>
            <a:r>
              <a:rPr lang="ru-RU" sz="2300" dirty="0" smtClean="0"/>
              <a:t>.</a:t>
            </a:r>
          </a:p>
          <a:p>
            <a:pPr algn="ctr"/>
            <a:endParaRPr lang="ru-RU" sz="2300" dirty="0" smtClean="0"/>
          </a:p>
          <a:p>
            <a:pPr algn="ctr"/>
            <a:r>
              <a:rPr lang="ru-RU" sz="2300" dirty="0" smtClean="0"/>
              <a:t>Образовательный процесс ориентирован на  решение возникающей проблемы </a:t>
            </a:r>
            <a:r>
              <a:rPr lang="ru-RU" sz="2300" b="1" dirty="0" smtClean="0"/>
              <a:t>диалога</a:t>
            </a:r>
            <a:r>
              <a:rPr lang="ru-RU" sz="2300" dirty="0" smtClean="0"/>
              <a:t> как особого восхождения к другому, как некоего совершаемого </a:t>
            </a:r>
            <a:r>
              <a:rPr lang="ru-RU" sz="2300" b="1" dirty="0" smtClean="0"/>
              <a:t>усилия понимания </a:t>
            </a:r>
            <a:r>
              <a:rPr lang="ru-RU" sz="2300" dirty="0" smtClean="0"/>
              <a:t>и деятельности, позволяющей построить мосты продуктивной </a:t>
            </a:r>
            <a:r>
              <a:rPr lang="ru-RU" sz="2300" b="1" dirty="0" err="1" smtClean="0"/>
              <a:t>межсубъектной</a:t>
            </a:r>
            <a:r>
              <a:rPr lang="ru-RU" sz="2300" b="1" dirty="0" smtClean="0"/>
              <a:t> коммуникации</a:t>
            </a:r>
            <a:r>
              <a:rPr lang="ru-RU" sz="2300" dirty="0" smtClean="0"/>
              <a:t>.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851275" y="5534025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5364163" y="5084763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016" y="117368"/>
            <a:ext cx="8892480" cy="6624000"/>
          </a:xfrm>
          <a:prstGeom prst="rect">
            <a:avLst/>
          </a:prstGeom>
          <a:noFill/>
          <a:ln w="762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1500" y="230668"/>
            <a:ext cx="8640960" cy="6408712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 </a:t>
            </a:r>
            <a:r>
              <a:rPr lang="ru-RU" sz="7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ДИАЛОГА</a:t>
            </a:r>
            <a:r>
              <a:rPr lang="ru-RU" sz="7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НАД </a:t>
            </a:r>
            <a:r>
              <a:rPr lang="ru-RU" sz="7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МОНОЛОГОМ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851275" y="5534025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5364163" y="5084763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016" y="117368"/>
            <a:ext cx="8892480" cy="6624000"/>
          </a:xfrm>
          <a:prstGeom prst="rect">
            <a:avLst/>
          </a:prstGeom>
          <a:noFill/>
          <a:ln w="762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332656"/>
            <a:ext cx="8352928" cy="504056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 </a:t>
            </a:r>
            <a:r>
              <a:rPr lang="ru-RU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ДИАЛОГА</a:t>
            </a:r>
            <a:r>
              <a:rPr lang="ru-RU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НАД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МОНОЛОГОМ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5536" y="1052736"/>
            <a:ext cx="8424936" cy="57606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Школа нового поколения – школа  диалога.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42494" y="2060848"/>
            <a:ext cx="3888432" cy="4536504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Традиционная школа</a:t>
            </a:r>
          </a:p>
          <a:p>
            <a:pPr algn="ctr"/>
            <a:endParaRPr lang="ru-RU" dirty="0" smtClean="0"/>
          </a:p>
          <a:p>
            <a:pPr algn="ctr"/>
            <a:r>
              <a:rPr lang="ru-RU" sz="1900" b="1" dirty="0" smtClean="0"/>
              <a:t>Основной педагогический инструмент </a:t>
            </a:r>
            <a:r>
              <a:rPr lang="ru-RU" sz="1900" dirty="0" smtClean="0"/>
              <a:t>– монолог, а его основа – представление о несоразмерности позиций взрослого и ребенка, человека и мира, человека и культуры.</a:t>
            </a:r>
          </a:p>
          <a:p>
            <a:pPr algn="ctr"/>
            <a:r>
              <a:rPr lang="ru-RU" sz="1900" dirty="0" smtClean="0"/>
              <a:t> </a:t>
            </a:r>
          </a:p>
          <a:p>
            <a:pPr algn="ctr"/>
            <a:r>
              <a:rPr lang="ru-RU" sz="1900" b="1" dirty="0" smtClean="0"/>
              <a:t>Школа монолога </a:t>
            </a:r>
            <a:r>
              <a:rPr lang="ru-RU" sz="1900" dirty="0" smtClean="0"/>
              <a:t>– линейная, в ней задача учителя – донести до ребенка какую-то информацию, задача ребенка – эту информацию усвоить.</a:t>
            </a:r>
          </a:p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808898" y="2060848"/>
            <a:ext cx="3888432" cy="4536504"/>
          </a:xfrm>
          <a:prstGeom prst="rect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Новая школа</a:t>
            </a:r>
          </a:p>
          <a:p>
            <a:pPr algn="ctr"/>
            <a:endParaRPr lang="ru-RU" sz="1400" dirty="0" smtClean="0"/>
          </a:p>
          <a:p>
            <a:pPr algn="ctr"/>
            <a:r>
              <a:rPr lang="ru-RU" sz="1900" b="1" dirty="0" smtClean="0"/>
              <a:t>Основной педагогический инструмент </a:t>
            </a:r>
            <a:r>
              <a:rPr lang="ru-RU" sz="1900" dirty="0" smtClean="0"/>
              <a:t>– диалог, складывающийся между педагогом и учеником или между учениками.</a:t>
            </a:r>
          </a:p>
          <a:p>
            <a:pPr algn="ctr"/>
            <a:endParaRPr lang="ru-RU" sz="1400" dirty="0" smtClean="0"/>
          </a:p>
          <a:p>
            <a:pPr algn="ctr"/>
            <a:r>
              <a:rPr lang="ru-RU" sz="1900" b="1" dirty="0" smtClean="0"/>
              <a:t>Основной принцип школы</a:t>
            </a:r>
            <a:r>
              <a:rPr lang="ru-RU" sz="1900" dirty="0" smtClean="0"/>
              <a:t>  – принцип соразмерности позиций учителя и ученика, ученика и мира, ученика и культуры.</a:t>
            </a:r>
          </a:p>
          <a:p>
            <a:pPr algn="ctr"/>
            <a:endParaRPr lang="ru-RU" sz="1400" dirty="0" smtClean="0"/>
          </a:p>
          <a:p>
            <a:pPr algn="ctr"/>
            <a:r>
              <a:rPr lang="ru-RU" sz="1900" b="1" dirty="0" smtClean="0"/>
              <a:t>Школа диалога </a:t>
            </a:r>
            <a:r>
              <a:rPr lang="ru-RU" sz="1900" dirty="0" smtClean="0"/>
              <a:t>– нелинейная, в ней развитие позиции ученика является условием развития позиции учителя (и наоборот). 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851275" y="5534025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5364163" y="5084763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016" y="117368"/>
            <a:ext cx="8892480" cy="6624000"/>
          </a:xfrm>
          <a:prstGeom prst="rect">
            <a:avLst/>
          </a:prstGeom>
          <a:noFill/>
          <a:ln w="762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1500" y="230668"/>
            <a:ext cx="8640960" cy="6408712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 </a:t>
            </a:r>
            <a:r>
              <a:rPr lang="ru-RU" sz="7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МЫШЛЕНИЯ</a:t>
            </a:r>
            <a:r>
              <a:rPr lang="ru-RU" sz="7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НАД </a:t>
            </a:r>
            <a:r>
              <a:rPr lang="ru-RU" sz="7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ЗНАНИЕМ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851275" y="5534025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5364163" y="5084763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016" y="117368"/>
            <a:ext cx="8892480" cy="6624000"/>
          </a:xfrm>
          <a:prstGeom prst="rect">
            <a:avLst/>
          </a:prstGeom>
          <a:noFill/>
          <a:ln w="762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1500" y="230668"/>
            <a:ext cx="8640960" cy="6408712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 </a:t>
            </a:r>
            <a:r>
              <a:rPr lang="ru-RU" sz="5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МУЛЬТИКУЛЬТУРНОСТИ</a:t>
            </a:r>
            <a:r>
              <a:rPr lang="ru-RU" sz="5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НАД </a:t>
            </a:r>
            <a:r>
              <a:rPr lang="ru-RU" sz="5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МОНОКУЛЬТУРНОСТЬЮ </a:t>
            </a:r>
            <a:r>
              <a:rPr lang="ru-RU" sz="45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(приоритет диалога культур над толерантностью)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851275" y="5534025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5364163" y="5084763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016" y="117368"/>
            <a:ext cx="8892480" cy="6624000"/>
          </a:xfrm>
          <a:prstGeom prst="rect">
            <a:avLst/>
          </a:prstGeom>
          <a:noFill/>
          <a:ln w="762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332656"/>
            <a:ext cx="8352928" cy="504056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 </a:t>
            </a:r>
            <a:r>
              <a:rPr lang="ru-RU" sz="2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МУЛЬТИКУЛЬТУРНОСТИ </a:t>
            </a:r>
            <a:r>
              <a:rPr lang="ru-RU" sz="2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НАД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МОНОКУЛЬТУРНОСТЬЮ </a:t>
            </a:r>
            <a:r>
              <a:rPr lang="ru-RU" sz="2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(приоритет диалога культур над толерантностью)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5536" y="1052736"/>
            <a:ext cx="8424936" cy="194421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Школа нового поколения – принципиально </a:t>
            </a:r>
            <a:r>
              <a:rPr lang="ru-RU" sz="2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мультикультурная</a:t>
            </a:r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школа, позволяющая своим ученикам эффективно входить в различные культурные среды и реализовывать  в этих культурных средах свою индивидуальность, свою самость, свое образованное «Я». </a:t>
            </a:r>
            <a:endParaRPr lang="ru-RU" sz="22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2494" y="3212976"/>
            <a:ext cx="3888432" cy="3372328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Традиционная школа</a:t>
            </a:r>
          </a:p>
          <a:p>
            <a:pPr algn="ctr"/>
            <a:endParaRPr lang="ru-RU" sz="1400" dirty="0" smtClean="0"/>
          </a:p>
          <a:p>
            <a:pPr algn="ctr"/>
            <a:r>
              <a:rPr lang="ru-RU" sz="1900" dirty="0" smtClean="0"/>
              <a:t>На сегодняшний день особую популярность имеет слово </a:t>
            </a:r>
            <a:r>
              <a:rPr lang="ru-RU" sz="1900" b="1" dirty="0" smtClean="0"/>
              <a:t>«толерантность»</a:t>
            </a:r>
            <a:r>
              <a:rPr lang="ru-RU" sz="1900" dirty="0" smtClean="0"/>
              <a:t>, т.е. терпимость, принятие права иных культур на суверенное существование.</a:t>
            </a:r>
          </a:p>
          <a:p>
            <a:pPr algn="ctr"/>
            <a:endParaRPr lang="ru-RU" sz="1400" dirty="0" smtClean="0"/>
          </a:p>
          <a:p>
            <a:pPr algn="ctr"/>
            <a:r>
              <a:rPr lang="ru-RU" sz="1900" dirty="0" smtClean="0"/>
              <a:t>Существующая школа - </a:t>
            </a:r>
            <a:r>
              <a:rPr lang="ru-RU" sz="1900" b="1" dirty="0" err="1" smtClean="0"/>
              <a:t>школа</a:t>
            </a:r>
            <a:r>
              <a:rPr lang="ru-RU" sz="1900" b="1" dirty="0" smtClean="0"/>
              <a:t> монолога</a:t>
            </a:r>
            <a:r>
              <a:rPr lang="ru-RU" sz="1900" dirty="0" smtClean="0"/>
              <a:t>, пропитанного </a:t>
            </a:r>
            <a:r>
              <a:rPr lang="ru-RU" sz="1900" dirty="0" err="1" smtClean="0"/>
              <a:t>идеалогией</a:t>
            </a:r>
            <a:r>
              <a:rPr lang="ru-RU" sz="1900" dirty="0" smtClean="0"/>
              <a:t> культурного </a:t>
            </a:r>
            <a:r>
              <a:rPr lang="ru-RU" sz="1900" dirty="0" err="1" smtClean="0"/>
              <a:t>монологизма</a:t>
            </a:r>
            <a:r>
              <a:rPr lang="ru-RU" sz="1900" dirty="0" smtClean="0"/>
              <a:t>.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808898" y="3212976"/>
            <a:ext cx="3888432" cy="3372328"/>
          </a:xfrm>
          <a:prstGeom prst="rect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Новая школа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Предлагает вместо того, чтобы говорить о толерантности, вести речь о возможности </a:t>
            </a:r>
            <a:r>
              <a:rPr lang="ru-RU" b="1" dirty="0" smtClean="0"/>
              <a:t>диалогического восхождения</a:t>
            </a:r>
            <a:r>
              <a:rPr lang="ru-RU" dirty="0" smtClean="0"/>
              <a:t> к другим культурам – при условии сохранения и развития собственной культурной уникальности.</a:t>
            </a:r>
          </a:p>
          <a:p>
            <a:pPr algn="ctr"/>
            <a:endParaRPr lang="ru-RU" sz="1400" dirty="0" smtClean="0"/>
          </a:p>
          <a:p>
            <a:pPr algn="ctr"/>
            <a:r>
              <a:rPr lang="ru-RU" dirty="0" smtClean="0"/>
              <a:t>Школа нового поколения  - </a:t>
            </a:r>
            <a:r>
              <a:rPr lang="ru-RU" b="1" dirty="0" smtClean="0"/>
              <a:t>школа диалога культур</a:t>
            </a:r>
            <a:r>
              <a:rPr lang="ru-RU" dirty="0" smtClean="0"/>
              <a:t>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851275" y="5534025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5364163" y="5084763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016" y="117368"/>
            <a:ext cx="8892480" cy="6624000"/>
          </a:xfrm>
          <a:prstGeom prst="rect">
            <a:avLst/>
          </a:prstGeom>
          <a:noFill/>
          <a:ln w="762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1500" y="230668"/>
            <a:ext cx="8640960" cy="6408712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 </a:t>
            </a:r>
            <a:r>
              <a:rPr lang="ru-RU" sz="6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 ОТКРЫТОГО ТИПА</a:t>
            </a:r>
            <a:r>
              <a:rPr lang="ru-RU" sz="6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НАД </a:t>
            </a:r>
            <a:r>
              <a:rPr lang="ru-RU" sz="6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ПРОГРАММАМИ ЗАКРЫТОГО ТИПА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851275" y="5534025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5364163" y="5084763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016" y="117368"/>
            <a:ext cx="8892480" cy="6624000"/>
          </a:xfrm>
          <a:prstGeom prst="rect">
            <a:avLst/>
          </a:prstGeom>
          <a:noFill/>
          <a:ln w="762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332656"/>
            <a:ext cx="8352928" cy="792088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 </a:t>
            </a:r>
            <a:r>
              <a:rPr lang="ru-RU" sz="2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 ОТКРЫТОГО ТИПА </a:t>
            </a:r>
            <a:r>
              <a:rPr lang="ru-RU" sz="2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НАД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ПРОГРАММАМИ ЗАКРЫТОГО ТИПА</a:t>
            </a:r>
            <a:endParaRPr lang="ru-RU" sz="2000" b="1" dirty="0" smtClean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5536" y="1340768"/>
            <a:ext cx="8424936" cy="82796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Школа нового поколения – школа, в которой доминируют программы открытого типа. </a:t>
            </a:r>
            <a:endParaRPr lang="ru-RU" sz="22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2494" y="2265304"/>
            <a:ext cx="3888432" cy="4320000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Традиционная школа</a:t>
            </a:r>
          </a:p>
          <a:p>
            <a:pPr algn="ctr"/>
            <a:endParaRPr lang="ru-RU" dirty="0" smtClean="0"/>
          </a:p>
          <a:p>
            <a:pPr algn="ctr"/>
            <a:r>
              <a:rPr lang="ru-RU" sz="2300" dirty="0" smtClean="0"/>
              <a:t>Доминируют </a:t>
            </a:r>
            <a:r>
              <a:rPr lang="ru-RU" sz="2300" b="1" dirty="0" smtClean="0"/>
              <a:t>«закрытые» программы</a:t>
            </a:r>
            <a:r>
              <a:rPr lang="ru-RU" sz="2300" dirty="0" smtClean="0"/>
              <a:t> – </a:t>
            </a:r>
            <a:r>
              <a:rPr lang="ru-RU" sz="2300" dirty="0" err="1" smtClean="0"/>
              <a:t>программы</a:t>
            </a:r>
            <a:r>
              <a:rPr lang="ru-RU" sz="2300" dirty="0" smtClean="0"/>
              <a:t> </a:t>
            </a:r>
            <a:r>
              <a:rPr lang="ru-RU" sz="2300" b="1" dirty="0" err="1" smtClean="0"/>
              <a:t>самодостаточные</a:t>
            </a:r>
            <a:r>
              <a:rPr lang="ru-RU" sz="2300" dirty="0" smtClean="0"/>
              <a:t>, не готовые к саморазвитию и </a:t>
            </a:r>
            <a:r>
              <a:rPr lang="ru-RU" sz="2300" dirty="0" err="1" smtClean="0"/>
              <a:t>самоизменению</a:t>
            </a:r>
            <a:r>
              <a:rPr lang="ru-RU" sz="2300" dirty="0" smtClean="0"/>
              <a:t> в процессе деятельного взаимодействия учителя и ученика.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808898" y="2265304"/>
            <a:ext cx="3888432" cy="4320000"/>
          </a:xfrm>
          <a:prstGeom prst="rect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Новая школа</a:t>
            </a:r>
          </a:p>
          <a:p>
            <a:pPr algn="ctr"/>
            <a:endParaRPr lang="ru-RU" dirty="0" smtClean="0"/>
          </a:p>
          <a:p>
            <a:pPr algn="ctr"/>
            <a:r>
              <a:rPr lang="ru-RU" sz="2100" dirty="0" smtClean="0"/>
              <a:t>Доминируют программы </a:t>
            </a:r>
            <a:r>
              <a:rPr lang="ru-RU" sz="2100" b="1" dirty="0" smtClean="0"/>
              <a:t>«открытого»</a:t>
            </a:r>
            <a:r>
              <a:rPr lang="ru-RU" sz="2100" dirty="0" smtClean="0"/>
              <a:t> типа – программы, способные к непрерывному </a:t>
            </a:r>
            <a:r>
              <a:rPr lang="ru-RU" sz="2100" b="1" dirty="0" smtClean="0"/>
              <a:t>перепрограммированию</a:t>
            </a:r>
            <a:r>
              <a:rPr lang="ru-RU" sz="2100" dirty="0" smtClean="0"/>
              <a:t> в процессе деятельного взаимодействия учителя с учеником, программы </a:t>
            </a:r>
            <a:r>
              <a:rPr lang="ru-RU" sz="2100" b="1" dirty="0" smtClean="0"/>
              <a:t>саморазвивающиеся</a:t>
            </a:r>
            <a:r>
              <a:rPr lang="ru-RU" sz="2100" dirty="0" smtClean="0"/>
              <a:t> и </a:t>
            </a:r>
            <a:r>
              <a:rPr lang="ru-RU" sz="2100" b="1" dirty="0" err="1" smtClean="0"/>
              <a:t>самоизменяющиеся</a:t>
            </a:r>
            <a:r>
              <a:rPr lang="ru-RU" sz="2100" dirty="0" smtClean="0"/>
              <a:t> в процессе своей реализации.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851275" y="5534025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5364163" y="5084763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016" y="117368"/>
            <a:ext cx="8892480" cy="6624000"/>
          </a:xfrm>
          <a:prstGeom prst="rect">
            <a:avLst/>
          </a:prstGeom>
          <a:noFill/>
          <a:ln w="762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1500" y="230668"/>
            <a:ext cx="8640960" cy="6408712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5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 </a:t>
            </a:r>
            <a:r>
              <a:rPr lang="ru-RU" sz="55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РЕАЛЬНОЙ ЖИЗНИ</a:t>
            </a:r>
            <a:r>
              <a:rPr lang="ru-RU" sz="55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НАД </a:t>
            </a:r>
            <a:r>
              <a:rPr lang="ru-RU" sz="55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«УЧЕНОЙ КНИЖНОСТЬЮ</a:t>
            </a:r>
            <a:r>
              <a:rPr lang="ru-RU" sz="55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55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851275" y="5534025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5364163" y="5084763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016" y="117368"/>
            <a:ext cx="8892480" cy="6624000"/>
          </a:xfrm>
          <a:prstGeom prst="rect">
            <a:avLst/>
          </a:prstGeom>
          <a:noFill/>
          <a:ln w="762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332656"/>
            <a:ext cx="8352928" cy="720080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 </a:t>
            </a:r>
            <a:r>
              <a:rPr lang="ru-RU" sz="21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РЕАЛЬНОЙ ЖИЗНИ </a:t>
            </a:r>
            <a:r>
              <a:rPr lang="ru-RU" sz="21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НАД </a:t>
            </a:r>
            <a:r>
              <a:rPr lang="ru-RU" sz="21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«УЧЕНОЙ КНИЖНОСТЬЮ</a:t>
            </a:r>
            <a:r>
              <a:rPr lang="ru-RU" sz="21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21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5536" y="1268760"/>
            <a:ext cx="8424936" cy="64807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Школа нового поколения – школа  реального действия.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42494" y="2060848"/>
            <a:ext cx="3888432" cy="4536504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Традиционная школа</a:t>
            </a:r>
          </a:p>
          <a:p>
            <a:pPr algn="ctr"/>
            <a:endParaRPr lang="ru-RU" dirty="0" smtClean="0"/>
          </a:p>
          <a:p>
            <a:pPr algn="ctr"/>
            <a:r>
              <a:rPr lang="ru-RU" sz="2200" dirty="0" smtClean="0"/>
              <a:t>Одна из </a:t>
            </a:r>
            <a:r>
              <a:rPr lang="ru-RU" sz="2200" b="1" dirty="0" smtClean="0"/>
              <a:t>ключевых проблем </a:t>
            </a:r>
            <a:r>
              <a:rPr lang="ru-RU" sz="2200" dirty="0" smtClean="0"/>
              <a:t>– акцент на «ученость» кем-то написанного учебника. Школа </a:t>
            </a:r>
            <a:r>
              <a:rPr lang="ru-RU" sz="2200" b="1" dirty="0" smtClean="0"/>
              <a:t>оторвана</a:t>
            </a:r>
            <a:r>
              <a:rPr lang="ru-RU" sz="2200" dirty="0" smtClean="0"/>
              <a:t> от реальной жизни.</a:t>
            </a:r>
          </a:p>
          <a:p>
            <a:pPr algn="ctr"/>
            <a:endParaRPr lang="ru-RU" sz="2200" dirty="0" smtClean="0"/>
          </a:p>
          <a:p>
            <a:pPr algn="ctr"/>
            <a:r>
              <a:rPr lang="ru-RU" sz="2200" dirty="0" smtClean="0"/>
              <a:t>Учебное существование происходит в границах </a:t>
            </a:r>
            <a:r>
              <a:rPr lang="ru-RU" sz="2200" b="1" dirty="0" smtClean="0"/>
              <a:t>классно-урочного</a:t>
            </a:r>
            <a:r>
              <a:rPr lang="ru-RU" sz="2200" dirty="0" smtClean="0"/>
              <a:t> процесса.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808898" y="2060848"/>
            <a:ext cx="3888432" cy="4536504"/>
          </a:xfrm>
          <a:prstGeom prst="rect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Новая школа</a:t>
            </a:r>
          </a:p>
          <a:p>
            <a:pPr algn="ctr"/>
            <a:endParaRPr lang="ru-RU" sz="1400" dirty="0" smtClean="0"/>
          </a:p>
          <a:p>
            <a:pPr algn="ctr"/>
            <a:r>
              <a:rPr lang="ru-RU" b="1" dirty="0" smtClean="0"/>
              <a:t>Ключевая тенденция </a:t>
            </a:r>
            <a:r>
              <a:rPr lang="ru-RU" dirty="0" smtClean="0"/>
              <a:t>– содержание образования должно соответствовать реальной жизни.</a:t>
            </a:r>
          </a:p>
          <a:p>
            <a:pPr algn="ctr"/>
            <a:endParaRPr lang="ru-RU" sz="1400" dirty="0" smtClean="0"/>
          </a:p>
          <a:p>
            <a:pPr algn="ctr"/>
            <a:r>
              <a:rPr lang="ru-RU" dirty="0" smtClean="0"/>
              <a:t>Происходит преодоление классно-урочной системы, максимально развивается </a:t>
            </a:r>
            <a:r>
              <a:rPr lang="ru-RU" b="1" dirty="0" smtClean="0"/>
              <a:t>проектная деятельность</a:t>
            </a:r>
            <a:r>
              <a:rPr lang="ru-RU" dirty="0" smtClean="0"/>
              <a:t>.</a:t>
            </a:r>
          </a:p>
          <a:p>
            <a:pPr algn="ctr"/>
            <a:endParaRPr lang="ru-RU" sz="1400" dirty="0" smtClean="0"/>
          </a:p>
          <a:p>
            <a:pPr algn="ctr"/>
            <a:r>
              <a:rPr lang="ru-RU" b="1" dirty="0" smtClean="0"/>
              <a:t>Важнейший показатель эффективности </a:t>
            </a:r>
            <a:r>
              <a:rPr lang="ru-RU" dirty="0" smtClean="0"/>
              <a:t>– действенная продуктивность, создаваемые во взаимодействии взрослых и детей реальные продукты (материальные и интеллектуальные).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851275" y="5534025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5364163" y="5084763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016" y="117368"/>
            <a:ext cx="8892480" cy="6624000"/>
          </a:xfrm>
          <a:prstGeom prst="rect">
            <a:avLst/>
          </a:prstGeom>
          <a:noFill/>
          <a:ln w="762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1500" y="230668"/>
            <a:ext cx="8640960" cy="6408712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 </a:t>
            </a:r>
            <a:r>
              <a:rPr lang="ru-RU" sz="6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ДЕЯТЕЛЬНОСТНОГО НАЧАЛА</a:t>
            </a:r>
            <a:r>
              <a:rPr lang="ru-RU" sz="6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НАД </a:t>
            </a:r>
            <a:r>
              <a:rPr lang="ru-RU" sz="6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МАНИПУЛЯТИВНЫМ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851275" y="5534025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5364163" y="5084763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016" y="117368"/>
            <a:ext cx="8892480" cy="6624000"/>
          </a:xfrm>
          <a:prstGeom prst="rect">
            <a:avLst/>
          </a:prstGeom>
          <a:noFill/>
          <a:ln w="762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332656"/>
            <a:ext cx="8352928" cy="504056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 </a:t>
            </a:r>
            <a:r>
              <a:rPr lang="ru-RU" sz="21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ДЕЯТЕЛЬНОСТНОГО НАЧАЛА </a:t>
            </a:r>
            <a:r>
              <a:rPr lang="ru-RU" sz="21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НАД </a:t>
            </a:r>
            <a:r>
              <a:rPr lang="ru-RU" sz="21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МАНИПУЛЯТИВНЫМ</a:t>
            </a:r>
            <a:endParaRPr lang="ru-RU" sz="21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5536" y="1052736"/>
            <a:ext cx="8424936" cy="86409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Школа нового поколения – принципиально </a:t>
            </a:r>
            <a:r>
              <a:rPr lang="ru-RU" sz="2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деятельностная</a:t>
            </a:r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школа. 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2494" y="2060848"/>
            <a:ext cx="3888432" cy="4536504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Традиционная школа</a:t>
            </a:r>
          </a:p>
          <a:p>
            <a:pPr algn="ctr"/>
            <a:endParaRPr lang="ru-RU" sz="1400" dirty="0" smtClean="0"/>
          </a:p>
          <a:p>
            <a:pPr algn="ctr"/>
            <a:r>
              <a:rPr lang="ru-RU" sz="2000" dirty="0" smtClean="0"/>
              <a:t>Ориентирована на </a:t>
            </a:r>
            <a:r>
              <a:rPr lang="ru-RU" sz="2000" b="1" dirty="0" smtClean="0"/>
              <a:t>внешнее </a:t>
            </a:r>
            <a:r>
              <a:rPr lang="ru-RU" sz="2000" b="1" dirty="0" err="1" smtClean="0"/>
              <a:t>целеполагание</a:t>
            </a:r>
            <a:r>
              <a:rPr lang="ru-RU" sz="2000" dirty="0" smtClean="0"/>
              <a:t> по отношению к ученику.</a:t>
            </a:r>
          </a:p>
          <a:p>
            <a:pPr algn="ctr"/>
            <a:endParaRPr lang="ru-RU" sz="1400" dirty="0" smtClean="0"/>
          </a:p>
          <a:p>
            <a:pPr algn="ctr"/>
            <a:r>
              <a:rPr lang="ru-RU" sz="2000" dirty="0" smtClean="0"/>
              <a:t>Учитель  ставит перед учеником цели и формулирует задачи, а затем применяет различные методики и приемы, чтобы </a:t>
            </a:r>
            <a:r>
              <a:rPr lang="ru-RU" sz="2000" dirty="0" err="1" smtClean="0"/>
              <a:t>замотивировать</a:t>
            </a:r>
            <a:r>
              <a:rPr lang="ru-RU" sz="2000" dirty="0" smtClean="0"/>
              <a:t> ученика на достижение </a:t>
            </a:r>
            <a:r>
              <a:rPr lang="ru-RU" sz="2000" b="1" dirty="0" smtClean="0"/>
              <a:t>не им самим  </a:t>
            </a:r>
            <a:r>
              <a:rPr lang="ru-RU" sz="2000" dirty="0" smtClean="0"/>
              <a:t>поставленных целей и решение </a:t>
            </a:r>
            <a:r>
              <a:rPr lang="ru-RU" sz="2000" b="1" dirty="0" smtClean="0"/>
              <a:t>не им  самим</a:t>
            </a:r>
            <a:r>
              <a:rPr lang="ru-RU" sz="2000" dirty="0" smtClean="0"/>
              <a:t> сформулированных задач.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808898" y="2060848"/>
            <a:ext cx="3888432" cy="4536504"/>
          </a:xfrm>
          <a:prstGeom prst="rect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Новая школа</a:t>
            </a:r>
          </a:p>
          <a:p>
            <a:pPr algn="ctr"/>
            <a:endParaRPr lang="ru-RU" sz="1400" dirty="0" smtClean="0"/>
          </a:p>
          <a:p>
            <a:pPr algn="ctr"/>
            <a:r>
              <a:rPr lang="ru-RU" sz="2000" dirty="0" smtClean="0"/>
              <a:t>В основе учебного процесса лежит </a:t>
            </a:r>
            <a:r>
              <a:rPr lang="ru-RU" sz="2000" b="1" dirty="0" smtClean="0"/>
              <a:t>собственное </a:t>
            </a:r>
            <a:r>
              <a:rPr lang="ru-RU" sz="2000" b="1" dirty="0" err="1" smtClean="0"/>
              <a:t>целеполагание</a:t>
            </a:r>
            <a:r>
              <a:rPr lang="ru-RU" sz="2000" b="1" dirty="0" smtClean="0"/>
              <a:t> </a:t>
            </a:r>
            <a:r>
              <a:rPr lang="ru-RU" sz="2000" dirty="0" smtClean="0"/>
              <a:t>ребенка, его собственные, исходящие из его субъективности задачи.</a:t>
            </a:r>
          </a:p>
          <a:p>
            <a:pPr algn="ctr"/>
            <a:endParaRPr lang="ru-RU" sz="1400" dirty="0" smtClean="0"/>
          </a:p>
          <a:p>
            <a:pPr algn="ctr"/>
            <a:r>
              <a:rPr lang="ru-RU" sz="2000" dirty="0" smtClean="0"/>
              <a:t>Развитие в школе нового поколения происходит в том случае, когда в </a:t>
            </a:r>
            <a:r>
              <a:rPr lang="ru-RU" sz="2000" dirty="0" err="1" smtClean="0"/>
              <a:t>деятельностном</a:t>
            </a:r>
            <a:r>
              <a:rPr lang="ru-RU" sz="2000" dirty="0" smtClean="0"/>
              <a:t> взаимодействии взрослых и детей происходит </a:t>
            </a:r>
            <a:r>
              <a:rPr lang="ru-RU" sz="2000" b="1" dirty="0" smtClean="0"/>
              <a:t>непрерывное  порождение новых целей</a:t>
            </a:r>
            <a:r>
              <a:rPr lang="ru-RU" sz="2000" dirty="0" smtClean="0"/>
              <a:t>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851275" y="5534025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5364163" y="5084763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016" y="117368"/>
            <a:ext cx="8892480" cy="6624000"/>
          </a:xfrm>
          <a:prstGeom prst="rect">
            <a:avLst/>
          </a:prstGeom>
          <a:noFill/>
          <a:ln w="762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1500" y="230668"/>
            <a:ext cx="8640960" cy="6408712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5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 </a:t>
            </a:r>
            <a:r>
              <a:rPr lang="ru-RU" sz="55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СОДЕРЖАТЕЛЬНОГО</a:t>
            </a:r>
            <a:r>
              <a:rPr lang="ru-RU" sz="55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НАД </a:t>
            </a:r>
            <a:r>
              <a:rPr lang="ru-RU" sz="55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ФОРМАЛЬНО-ФУНКЦИОНАЛЬНЫМ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851275" y="5534025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5364163" y="5084763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016" y="117368"/>
            <a:ext cx="8892480" cy="6624000"/>
          </a:xfrm>
          <a:prstGeom prst="rect">
            <a:avLst/>
          </a:prstGeom>
          <a:noFill/>
          <a:ln w="762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332656"/>
            <a:ext cx="8352928" cy="792088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 </a:t>
            </a:r>
            <a:r>
              <a:rPr lang="ru-RU" sz="2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СОДЕРЖАТЕЛЬНОГО </a:t>
            </a:r>
            <a:r>
              <a:rPr lang="ru-RU" sz="2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НАД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ФОРМАЛЬНО-ФУНКЦИОНАЛЬНЫМ</a:t>
            </a: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5536" y="1268760"/>
            <a:ext cx="8424936" cy="64807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Школа нового поколения – школа содержательного образования.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42494" y="2060848"/>
            <a:ext cx="3888432" cy="4536504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Традиционная школа</a:t>
            </a:r>
          </a:p>
          <a:p>
            <a:pPr algn="ctr"/>
            <a:endParaRPr lang="ru-RU" sz="1400" dirty="0" smtClean="0"/>
          </a:p>
          <a:p>
            <a:pPr algn="ctr"/>
            <a:r>
              <a:rPr lang="ru-RU" dirty="0" smtClean="0"/>
              <a:t>Ориентирована </a:t>
            </a:r>
            <a:r>
              <a:rPr lang="ru-RU" b="1" dirty="0" smtClean="0"/>
              <a:t>на формальное исполнение</a:t>
            </a:r>
            <a:r>
              <a:rPr lang="ru-RU" dirty="0" smtClean="0"/>
              <a:t> тех или иных учебных программ, на вовлечение педагогов и учеников в такую деятельность, которая совершается </a:t>
            </a:r>
            <a:r>
              <a:rPr lang="ru-RU" b="1" dirty="0" smtClean="0"/>
              <a:t>ради формальной отчетности</a:t>
            </a:r>
            <a:r>
              <a:rPr lang="ru-RU" dirty="0" smtClean="0"/>
              <a:t>.</a:t>
            </a:r>
          </a:p>
          <a:p>
            <a:pPr algn="ctr"/>
            <a:endParaRPr lang="ru-RU" dirty="0" smtClean="0"/>
          </a:p>
          <a:p>
            <a:pPr algn="ctr"/>
            <a:r>
              <a:rPr lang="ru-RU" b="1" dirty="0" smtClean="0"/>
              <a:t>Формальная деятельность </a:t>
            </a:r>
            <a:r>
              <a:rPr lang="ru-RU" dirty="0" smtClean="0"/>
              <a:t>построена на интересе к тому, как эта деятельность будет кем-то </a:t>
            </a:r>
            <a:r>
              <a:rPr lang="ru-RU" b="1" dirty="0" smtClean="0"/>
              <a:t>оценена</a:t>
            </a:r>
            <a:r>
              <a:rPr lang="ru-RU" dirty="0" smtClean="0"/>
              <a:t>.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Образовательный процесс строится на </a:t>
            </a:r>
            <a:r>
              <a:rPr lang="ru-RU" b="1" dirty="0" smtClean="0"/>
              <a:t>внешней, формальной мотивации</a:t>
            </a:r>
            <a:r>
              <a:rPr lang="ru-RU" dirty="0" smtClean="0"/>
              <a:t>.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808898" y="2060848"/>
            <a:ext cx="3888432" cy="4536504"/>
          </a:xfrm>
          <a:prstGeom prst="rect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Новая школа</a:t>
            </a:r>
          </a:p>
          <a:p>
            <a:pPr algn="ctr"/>
            <a:endParaRPr lang="ru-RU" dirty="0" smtClean="0"/>
          </a:p>
          <a:p>
            <a:pPr algn="ctr"/>
            <a:r>
              <a:rPr lang="ru-RU" sz="1900" dirty="0" smtClean="0"/>
              <a:t>Заинтересована в том, в какой мере педагоги и ученики вовлечены в </a:t>
            </a:r>
            <a:r>
              <a:rPr lang="ru-RU" sz="1900" b="1" dirty="0" smtClean="0"/>
              <a:t>содержательную деятельность</a:t>
            </a:r>
            <a:r>
              <a:rPr lang="ru-RU" sz="1900" dirty="0" smtClean="0"/>
              <a:t>, которая совершается ради </a:t>
            </a:r>
            <a:r>
              <a:rPr lang="ru-RU" sz="1900" b="1" dirty="0" smtClean="0"/>
              <a:t>самой себя</a:t>
            </a:r>
            <a:r>
              <a:rPr lang="ru-RU" sz="1900" dirty="0" smtClean="0"/>
              <a:t>.</a:t>
            </a:r>
          </a:p>
          <a:p>
            <a:pPr algn="ctr"/>
            <a:endParaRPr lang="ru-RU" sz="1900" dirty="0" smtClean="0"/>
          </a:p>
          <a:p>
            <a:pPr algn="ctr"/>
            <a:r>
              <a:rPr lang="ru-RU" sz="1900" dirty="0" smtClean="0"/>
              <a:t>Содержательная деятельность построена на интересе к самому </a:t>
            </a:r>
            <a:r>
              <a:rPr lang="ru-RU" sz="1900" b="1" dirty="0" smtClean="0"/>
              <a:t>содержанию</a:t>
            </a:r>
            <a:r>
              <a:rPr lang="ru-RU" sz="1900" dirty="0" smtClean="0"/>
              <a:t>.</a:t>
            </a:r>
          </a:p>
          <a:p>
            <a:pPr algn="ctr"/>
            <a:endParaRPr lang="ru-RU" sz="1900" dirty="0" smtClean="0"/>
          </a:p>
          <a:p>
            <a:pPr algn="ctr"/>
            <a:r>
              <a:rPr lang="ru-RU" sz="1900" dirty="0" smtClean="0"/>
              <a:t>Образовательный процесс строится на </a:t>
            </a:r>
            <a:r>
              <a:rPr lang="ru-RU" sz="1900" b="1" dirty="0" smtClean="0"/>
              <a:t>внутренней, содержательной мотивации</a:t>
            </a:r>
            <a:r>
              <a:rPr lang="ru-RU" sz="1900" dirty="0" smtClean="0"/>
              <a:t>.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851275" y="5534025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5364163" y="5084763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016" y="117368"/>
            <a:ext cx="8892480" cy="6624000"/>
          </a:xfrm>
          <a:prstGeom prst="rect">
            <a:avLst/>
          </a:prstGeom>
          <a:noFill/>
          <a:ln w="762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332656"/>
            <a:ext cx="8352928" cy="504056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 </a:t>
            </a:r>
            <a:r>
              <a:rPr lang="ru-RU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МЫШЛЕНИЯ</a:t>
            </a:r>
            <a:r>
              <a:rPr lang="ru-RU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НАД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ЗНАНИЕМ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71600" y="1052736"/>
            <a:ext cx="7488832" cy="86409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Школа нового поколения – школа мышления.</a:t>
            </a:r>
            <a:r>
              <a:rPr lang="ru-RU" sz="2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b="1" dirty="0" smtClean="0"/>
              <a:t>Что важнее? Сумма усвоенных знаний или способность мыслить, позволяющая создавать новое знание?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2494" y="2060848"/>
            <a:ext cx="3888432" cy="4536504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Традиционная школа</a:t>
            </a:r>
          </a:p>
          <a:p>
            <a:pPr algn="ctr"/>
            <a:endParaRPr lang="ru-RU" sz="1500" dirty="0" smtClean="0"/>
          </a:p>
          <a:p>
            <a:r>
              <a:rPr lang="ru-RU" b="1" dirty="0" smtClean="0"/>
              <a:t>Центр  школьного образования </a:t>
            </a:r>
            <a:r>
              <a:rPr lang="ru-RU" dirty="0" smtClean="0"/>
              <a:t>- зафиксированная сумма информации, предназначенная для усвоения.</a:t>
            </a:r>
          </a:p>
          <a:p>
            <a:endParaRPr lang="ru-RU" sz="1500" dirty="0" smtClean="0"/>
          </a:p>
          <a:p>
            <a:r>
              <a:rPr lang="ru-RU" b="1" dirty="0" smtClean="0"/>
              <a:t>Ключевой образовательный вопрос </a:t>
            </a:r>
            <a:r>
              <a:rPr lang="ru-RU" dirty="0" smtClean="0"/>
              <a:t>– насколько хорошо и успешно усвоил ученик некую «</a:t>
            </a:r>
            <a:r>
              <a:rPr lang="ru-RU" dirty="0" err="1" smtClean="0"/>
              <a:t>учебно</a:t>
            </a:r>
            <a:r>
              <a:rPr lang="ru-RU" dirty="0" smtClean="0"/>
              <a:t> заданную» систему знаний.</a:t>
            </a:r>
          </a:p>
          <a:p>
            <a:endParaRPr lang="ru-RU" sz="1500" dirty="0" smtClean="0"/>
          </a:p>
          <a:p>
            <a:r>
              <a:rPr lang="ru-RU" b="1" dirty="0" smtClean="0"/>
              <a:t>Центральный предмет экспертизы качества образования </a:t>
            </a:r>
            <a:r>
              <a:rPr lang="ru-RU" dirty="0" smtClean="0"/>
              <a:t>– сумма знаний.</a:t>
            </a:r>
          </a:p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808898" y="2060848"/>
            <a:ext cx="3888432" cy="4536504"/>
          </a:xfrm>
          <a:prstGeom prst="rect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2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Новая школа</a:t>
            </a:r>
          </a:p>
          <a:p>
            <a:pPr algn="ctr"/>
            <a:endParaRPr lang="ru-RU" sz="1500" b="1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smtClean="0"/>
              <a:t>Центр  школьного образования </a:t>
            </a:r>
            <a:r>
              <a:rPr lang="ru-RU" dirty="0" smtClean="0"/>
              <a:t>- способность вырабатывать новое (индивидуальное) знание.</a:t>
            </a:r>
          </a:p>
          <a:p>
            <a:endParaRPr lang="ru-RU" sz="1500" dirty="0" smtClean="0"/>
          </a:p>
          <a:p>
            <a:r>
              <a:rPr lang="ru-RU" b="1" dirty="0" smtClean="0"/>
              <a:t>Ключевой образовательный вопрос </a:t>
            </a:r>
            <a:r>
              <a:rPr lang="ru-RU" dirty="0" smtClean="0"/>
              <a:t>– насколько образовательное взаимодействие с заданными знаниями сформировала у ученика способность мыслить, вырабатывать свое личностное знание.</a:t>
            </a:r>
          </a:p>
          <a:p>
            <a:endParaRPr lang="ru-RU" sz="1500" dirty="0" smtClean="0"/>
          </a:p>
          <a:p>
            <a:r>
              <a:rPr lang="ru-RU" b="1" dirty="0" smtClean="0"/>
              <a:t>Центральный предмет экспертизы качества образования </a:t>
            </a:r>
            <a:r>
              <a:rPr lang="ru-RU" dirty="0" smtClean="0"/>
              <a:t>– сумма мышления.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sz="2200" b="1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851275" y="5534025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5364163" y="5084763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016" y="117368"/>
            <a:ext cx="8892480" cy="6624000"/>
          </a:xfrm>
          <a:prstGeom prst="rect">
            <a:avLst/>
          </a:prstGeom>
          <a:noFill/>
          <a:ln w="762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1500" y="230668"/>
            <a:ext cx="8640960" cy="6408712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 </a:t>
            </a:r>
            <a:r>
              <a:rPr lang="ru-RU" sz="5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ЭФФЕКТИВНОГО САМООБРАЗОВАНИЯ И САМОРАЗВИТИЯ</a:t>
            </a:r>
            <a:r>
              <a:rPr lang="ru-RU" sz="5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НАД </a:t>
            </a:r>
            <a:r>
              <a:rPr lang="ru-RU" sz="5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РАЗВИТИЕМ ПО ЗАДАННОЙ </a:t>
            </a:r>
            <a:r>
              <a:rPr lang="ru-RU" sz="5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ТРАЕКТОРИИ</a:t>
            </a:r>
            <a:endParaRPr lang="ru-RU" sz="50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851275" y="5534025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5364163" y="5084763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016" y="117368"/>
            <a:ext cx="8892480" cy="6624000"/>
          </a:xfrm>
          <a:prstGeom prst="rect">
            <a:avLst/>
          </a:prstGeom>
          <a:noFill/>
          <a:ln w="762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332656"/>
            <a:ext cx="8352928" cy="648072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 </a:t>
            </a:r>
            <a:r>
              <a:rPr lang="ru-RU" sz="2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ЭФФЕКТИВНОГО САМООБРАЗОВАНИЯ И САМОРАЗВИТИЯ </a:t>
            </a:r>
            <a:r>
              <a:rPr lang="ru-RU" sz="2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НАД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РАЗВИТИЕМ ПО ЗАДАННОЙ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ТРАЕКТОРИИ</a:t>
            </a: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5536" y="1124744"/>
            <a:ext cx="8424936" cy="79208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Школа нового поколения – школа  с высоким потенциалом саморазвития и самообразования. 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2494" y="2060848"/>
            <a:ext cx="3888432" cy="4536504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Традиционная школа</a:t>
            </a:r>
          </a:p>
          <a:p>
            <a:pPr algn="ctr"/>
            <a:endParaRPr lang="ru-RU" dirty="0" smtClean="0"/>
          </a:p>
          <a:p>
            <a:pPr algn="ctr"/>
            <a:r>
              <a:rPr lang="ru-RU" sz="2100" dirty="0" smtClean="0"/>
              <a:t>Импульс школьного развития находится </a:t>
            </a:r>
            <a:r>
              <a:rPr lang="ru-RU" sz="2100" b="1" dirty="0" smtClean="0"/>
              <a:t>вне</a:t>
            </a:r>
            <a:r>
              <a:rPr lang="ru-RU" sz="2100" dirty="0" smtClean="0"/>
              <a:t> </a:t>
            </a:r>
            <a:r>
              <a:rPr lang="ru-RU" sz="2100" b="1" dirty="0" smtClean="0"/>
              <a:t>школы</a:t>
            </a:r>
            <a:r>
              <a:rPr lang="ru-RU" sz="2100" dirty="0" smtClean="0"/>
              <a:t>. </a:t>
            </a:r>
          </a:p>
          <a:p>
            <a:pPr algn="ctr"/>
            <a:endParaRPr lang="ru-RU" sz="2100" dirty="0" smtClean="0"/>
          </a:p>
          <a:p>
            <a:pPr algn="ctr"/>
            <a:r>
              <a:rPr lang="ru-RU" sz="2100" dirty="0" smtClean="0"/>
              <a:t>Абсолютную  ценность  для такой школы  представляет </a:t>
            </a:r>
            <a:r>
              <a:rPr lang="ru-RU" sz="2100" b="1" dirty="0" err="1" smtClean="0"/>
              <a:t>непроблемный</a:t>
            </a:r>
            <a:r>
              <a:rPr lang="ru-RU" sz="2100" dirty="0" smtClean="0"/>
              <a:t> ребенок, потому что только такой ребенок более или менее успешно вписывается в стандартизованные формы учебного процесса.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808898" y="2060848"/>
            <a:ext cx="3888432" cy="4536504"/>
          </a:xfrm>
          <a:prstGeom prst="rect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Новая школа</a:t>
            </a:r>
          </a:p>
          <a:p>
            <a:pPr algn="ctr"/>
            <a:endParaRPr lang="ru-RU" sz="1400" dirty="0" smtClean="0"/>
          </a:p>
          <a:p>
            <a:pPr algn="ctr"/>
            <a:r>
              <a:rPr lang="ru-RU" sz="1900" dirty="0" smtClean="0"/>
              <a:t>Импульс школьного развития находится  </a:t>
            </a:r>
            <a:r>
              <a:rPr lang="ru-RU" sz="1900" b="1" dirty="0" smtClean="0"/>
              <a:t>в ней самой</a:t>
            </a:r>
            <a:r>
              <a:rPr lang="ru-RU" sz="1900" dirty="0" smtClean="0"/>
              <a:t>, в тех проблемах, которые создаются педагогической повседневностью.</a:t>
            </a:r>
          </a:p>
          <a:p>
            <a:pPr algn="ctr"/>
            <a:endParaRPr lang="ru-RU" sz="1400" dirty="0" smtClean="0"/>
          </a:p>
          <a:p>
            <a:pPr algn="ctr"/>
            <a:r>
              <a:rPr lang="ru-RU" sz="1900" dirty="0" smtClean="0"/>
              <a:t>Абсолютную  ценность  для такой школы  представляет </a:t>
            </a:r>
            <a:r>
              <a:rPr lang="ru-RU" sz="1900" b="1" dirty="0" smtClean="0"/>
              <a:t>проблемный</a:t>
            </a:r>
            <a:r>
              <a:rPr lang="ru-RU" sz="1900" dirty="0" smtClean="0"/>
              <a:t> ребенок, потому что только проблемы, создаваемые для педагога нестандартным ребенком, - стимул педагогического развития и педагогического творчества.</a:t>
            </a:r>
            <a:endParaRPr lang="ru-RU" sz="19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851275" y="5534025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5364163" y="5084763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016" y="117368"/>
            <a:ext cx="8892480" cy="6624000"/>
          </a:xfrm>
          <a:prstGeom prst="rect">
            <a:avLst/>
          </a:prstGeom>
          <a:noFill/>
          <a:ln w="762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1500" y="230668"/>
            <a:ext cx="8640960" cy="6408712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 </a:t>
            </a:r>
            <a:r>
              <a:rPr lang="ru-RU" sz="7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ВОПРОСОВ </a:t>
            </a:r>
            <a:r>
              <a:rPr lang="ru-RU" sz="7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НАД </a:t>
            </a:r>
            <a:r>
              <a:rPr lang="ru-RU" sz="7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ОТВЕТАМИ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851275" y="5534025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5364163" y="5084763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016" y="117368"/>
            <a:ext cx="8892480" cy="6624000"/>
          </a:xfrm>
          <a:prstGeom prst="rect">
            <a:avLst/>
          </a:prstGeom>
          <a:noFill/>
          <a:ln w="762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332656"/>
            <a:ext cx="8352928" cy="504056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 </a:t>
            </a:r>
            <a:r>
              <a:rPr lang="ru-RU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ВОПРОСОВ</a:t>
            </a:r>
            <a:r>
              <a:rPr lang="ru-RU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НАД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ОТВЕТАМИ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71600" y="1052736"/>
            <a:ext cx="7488832" cy="108012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Школа нового поколения – школа вопросов. </a:t>
            </a:r>
          </a:p>
          <a:p>
            <a:pPr algn="ctr"/>
            <a:r>
              <a:rPr lang="ru-RU" b="1" dirty="0" smtClean="0"/>
              <a:t>Без состояния вопросительности невозможно настоящее развитие личности.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2494" y="2345658"/>
            <a:ext cx="3888432" cy="4140000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Традиционная школа</a:t>
            </a:r>
          </a:p>
          <a:p>
            <a:pPr algn="ctr"/>
            <a:endParaRPr lang="ru-RU" dirty="0" smtClean="0"/>
          </a:p>
          <a:p>
            <a:pPr algn="ctr"/>
            <a:r>
              <a:rPr lang="ru-RU" sz="2300" dirty="0" smtClean="0"/>
              <a:t>Учитель, задавая вопрос ученикам, заранее знает, какой ответ он хочет получить.</a:t>
            </a:r>
          </a:p>
          <a:p>
            <a:pPr algn="ctr"/>
            <a:r>
              <a:rPr lang="ru-RU" sz="2300" dirty="0" smtClean="0"/>
              <a:t> Такой вопрос не является формой и способом развития.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808898" y="2345658"/>
            <a:ext cx="3888432" cy="4140000"/>
          </a:xfrm>
          <a:prstGeom prst="rect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2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Новая школа</a:t>
            </a:r>
          </a:p>
          <a:p>
            <a:pPr algn="ctr"/>
            <a:endParaRPr lang="ru-RU" dirty="0" smtClean="0"/>
          </a:p>
          <a:p>
            <a:pPr algn="ctr"/>
            <a:r>
              <a:rPr lang="ru-RU" sz="2300" dirty="0" smtClean="0"/>
              <a:t>Ученикам задается вопрос, на который нет и не может быть однозначного и заранее определенного ответа. Такой вопрос провоцирует исследовательскую ситуацию для ученика и учителя (ситуацию развития для обоих).</a:t>
            </a:r>
            <a:endParaRPr lang="ru-RU" sz="23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851275" y="5534025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5364163" y="5084763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016" y="117368"/>
            <a:ext cx="8892480" cy="6624000"/>
          </a:xfrm>
          <a:prstGeom prst="rect">
            <a:avLst/>
          </a:prstGeom>
          <a:noFill/>
          <a:ln w="762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1500" y="230668"/>
            <a:ext cx="8640960" cy="6408712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 </a:t>
            </a:r>
            <a:r>
              <a:rPr lang="ru-RU" sz="6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КРЕАТИВНОСТИ</a:t>
            </a:r>
            <a:r>
              <a:rPr lang="ru-RU" sz="6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НАД </a:t>
            </a:r>
            <a:r>
              <a:rPr lang="ru-RU" sz="6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ИСПОЛНИТЕЛЬСТВОМ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851275" y="5534025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5364163" y="5084763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016" y="117368"/>
            <a:ext cx="8892480" cy="6624000"/>
          </a:xfrm>
          <a:prstGeom prst="rect">
            <a:avLst/>
          </a:prstGeom>
          <a:noFill/>
          <a:ln w="762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332656"/>
            <a:ext cx="8352928" cy="504056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 </a:t>
            </a:r>
            <a:r>
              <a:rPr lang="ru-RU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КРЕАТИВНОСТИ</a:t>
            </a:r>
            <a:r>
              <a:rPr lang="ru-RU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НАД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ИСПОЛНИТЕЛЬСТВОМ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71600" y="1052736"/>
            <a:ext cx="7488832" cy="158417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Школа нового поколения – школа творчества, школа </a:t>
            </a:r>
            <a:r>
              <a:rPr lang="ru-RU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креативности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ctr"/>
            <a:r>
              <a:rPr lang="ru-RU" b="1" dirty="0" smtClean="0"/>
              <a:t>Что важнее? Развивать в ребенке способность создавать новое или осваивать существующие образцы?</a:t>
            </a:r>
          </a:p>
          <a:p>
            <a:pPr algn="ctr"/>
            <a:endParaRPr lang="ru-RU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42494" y="2852936"/>
            <a:ext cx="3888432" cy="3744416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Традиционная школа</a:t>
            </a:r>
          </a:p>
          <a:p>
            <a:pPr algn="ctr"/>
            <a:endParaRPr lang="ru-RU" dirty="0" smtClean="0"/>
          </a:p>
          <a:p>
            <a:r>
              <a:rPr lang="ru-RU" sz="2400" b="1" dirty="0" smtClean="0"/>
              <a:t>Развивает:</a:t>
            </a:r>
          </a:p>
          <a:p>
            <a:pPr marL="539750" indent="-269875">
              <a:buFont typeface="Arial" pitchFamily="34" charset="0"/>
              <a:buChar char="•"/>
            </a:pPr>
            <a:r>
              <a:rPr lang="ru-RU" sz="2400" dirty="0" smtClean="0"/>
              <a:t>исполнительность;</a:t>
            </a:r>
          </a:p>
          <a:p>
            <a:pPr marL="539750" indent="-269875">
              <a:buFont typeface="Arial" pitchFamily="34" charset="0"/>
              <a:buChar char="•"/>
            </a:pPr>
            <a:r>
              <a:rPr lang="ru-RU" sz="2400" dirty="0" smtClean="0"/>
              <a:t>способность воспроизводить;</a:t>
            </a:r>
          </a:p>
          <a:p>
            <a:pPr marL="539750" indent="-269875">
              <a:buFont typeface="Arial" pitchFamily="34" charset="0"/>
              <a:buChar char="•"/>
            </a:pPr>
            <a:r>
              <a:rPr lang="ru-RU" sz="2400" dirty="0" smtClean="0"/>
              <a:t>способность усваивать чужой опыт и знания.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808898" y="2852936"/>
            <a:ext cx="3888432" cy="3744416"/>
          </a:xfrm>
          <a:prstGeom prst="rect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2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Новая школа</a:t>
            </a:r>
          </a:p>
          <a:p>
            <a:pPr algn="ctr"/>
            <a:endParaRPr lang="ru-RU" dirty="0" smtClean="0"/>
          </a:p>
          <a:p>
            <a:r>
              <a:rPr lang="ru-RU" sz="2400" b="1" dirty="0" smtClean="0"/>
              <a:t>Развивает:</a:t>
            </a:r>
          </a:p>
          <a:p>
            <a:pPr marL="539750" indent="-269875">
              <a:buFont typeface="Arial" pitchFamily="34" charset="0"/>
              <a:buChar char="•"/>
            </a:pPr>
            <a:r>
              <a:rPr lang="ru-RU" sz="2400" dirty="0" smtClean="0"/>
              <a:t>способность порождать свое знание;</a:t>
            </a:r>
          </a:p>
          <a:p>
            <a:pPr marL="539750" indent="-269875">
              <a:buFont typeface="Arial" pitchFamily="34" charset="0"/>
              <a:buChar char="•"/>
            </a:pPr>
            <a:r>
              <a:rPr lang="ru-RU" sz="2400" dirty="0" smtClean="0"/>
              <a:t>способность видеть мир своими глазами;</a:t>
            </a:r>
          </a:p>
          <a:p>
            <a:pPr marL="539750" indent="-269875">
              <a:buFont typeface="Arial" pitchFamily="34" charset="0"/>
              <a:buChar char="•"/>
            </a:pPr>
            <a:r>
              <a:rPr lang="ru-RU" sz="2400" dirty="0" smtClean="0"/>
              <a:t>способность понимать мир собственным пониманием.</a:t>
            </a:r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851275" y="5534025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5364163" y="5084763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016" y="117368"/>
            <a:ext cx="8892480" cy="6624000"/>
          </a:xfrm>
          <a:prstGeom prst="rect">
            <a:avLst/>
          </a:prstGeom>
          <a:noFill/>
          <a:ln w="762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1500" y="230668"/>
            <a:ext cx="8640960" cy="6408712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5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 </a:t>
            </a:r>
            <a:r>
              <a:rPr lang="ru-RU" sz="65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ДЕТСКОЙ ИНИЦИАТИВЫ</a:t>
            </a:r>
            <a:r>
              <a:rPr lang="ru-RU" sz="65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НАД </a:t>
            </a:r>
            <a:r>
              <a:rPr lang="ru-RU" sz="65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ИНИЦИАТИВОЙ ВЗРОСЛЫХ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851275" y="5534025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5364163" y="5084763"/>
            <a:ext cx="3394075" cy="1323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016" y="117368"/>
            <a:ext cx="8892480" cy="6624000"/>
          </a:xfrm>
          <a:prstGeom prst="rect">
            <a:avLst/>
          </a:prstGeom>
          <a:noFill/>
          <a:ln w="762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332656"/>
            <a:ext cx="8352928" cy="504056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 </a:t>
            </a:r>
            <a:r>
              <a:rPr lang="ru-RU" sz="21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ДЕТСКОЙ ИНИЦИАТИВЫ </a:t>
            </a:r>
            <a:r>
              <a:rPr lang="ru-RU" sz="21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 </a:t>
            </a:r>
            <a:r>
              <a:rPr lang="ru-RU" sz="21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ИНИЦИАТИВОЙ ВЗРОСЛЫХ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71600" y="1052736"/>
            <a:ext cx="7488832" cy="115212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Школа нового поколения – школа, создающая максимально широкое пространство для проявления и реализации детской инициативы. 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2494" y="2492896"/>
            <a:ext cx="3888432" cy="4104456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Традиционная школа</a:t>
            </a:r>
          </a:p>
          <a:p>
            <a:pPr algn="ctr"/>
            <a:endParaRPr lang="ru-RU" dirty="0" smtClean="0"/>
          </a:p>
          <a:p>
            <a:pPr algn="ctr"/>
            <a:r>
              <a:rPr lang="ru-RU" sz="2100" dirty="0" smtClean="0"/>
              <a:t>Ребенок осваивает учебное содержание потому, что </a:t>
            </a:r>
            <a:r>
              <a:rPr lang="ru-RU" sz="2100" b="1" dirty="0" smtClean="0"/>
              <a:t>«так надо»</a:t>
            </a:r>
            <a:r>
              <a:rPr lang="ru-RU" sz="2100" dirty="0" smtClean="0"/>
              <a:t>, что </a:t>
            </a:r>
            <a:r>
              <a:rPr lang="ru-RU" sz="2100" b="1" dirty="0" smtClean="0"/>
              <a:t>«нужно двигаться по программе»</a:t>
            </a:r>
            <a:r>
              <a:rPr lang="ru-RU" sz="2100" dirty="0" smtClean="0"/>
              <a:t>.</a:t>
            </a:r>
          </a:p>
          <a:p>
            <a:pPr algn="ctr"/>
            <a:endParaRPr lang="ru-RU" sz="2100" dirty="0" smtClean="0"/>
          </a:p>
          <a:p>
            <a:pPr algn="ctr"/>
            <a:r>
              <a:rPr lang="ru-RU" sz="2100" dirty="0" smtClean="0"/>
              <a:t>Все содержание выстроено вокруг вопросов </a:t>
            </a:r>
            <a:r>
              <a:rPr lang="ru-RU" sz="2100" b="1" dirty="0" smtClean="0"/>
              <a:t>взрослого</a:t>
            </a:r>
            <a:r>
              <a:rPr lang="ru-RU" sz="2100" dirty="0" smtClean="0"/>
              <a:t> и по </a:t>
            </a:r>
            <a:r>
              <a:rPr lang="ru-RU" sz="2100" b="1" dirty="0" smtClean="0"/>
              <a:t>инициативе взрослого мира </a:t>
            </a:r>
            <a:r>
              <a:rPr lang="ru-RU" sz="2100" dirty="0" smtClean="0"/>
              <a:t>.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808898" y="2492896"/>
            <a:ext cx="3888432" cy="4104456"/>
          </a:xfrm>
          <a:prstGeom prst="rect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2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Новая школа</a:t>
            </a:r>
          </a:p>
          <a:p>
            <a:pPr algn="ctr"/>
            <a:endParaRPr lang="ru-RU" dirty="0" smtClean="0"/>
          </a:p>
          <a:p>
            <a:pPr algn="ctr"/>
            <a:r>
              <a:rPr lang="ru-RU" sz="2100" dirty="0" smtClean="0"/>
              <a:t>Ребенок осваивает учебное содержание потому, что для этого созрела его </a:t>
            </a:r>
            <a:r>
              <a:rPr lang="ru-RU" sz="2100" b="1" dirty="0" smtClean="0"/>
              <a:t>собственная внутренняя инициатива</a:t>
            </a:r>
            <a:r>
              <a:rPr lang="ru-RU" sz="2100" dirty="0" smtClean="0"/>
              <a:t>.</a:t>
            </a:r>
          </a:p>
          <a:p>
            <a:pPr algn="ctr"/>
            <a:endParaRPr lang="ru-RU" sz="2100" dirty="0" smtClean="0"/>
          </a:p>
          <a:p>
            <a:pPr algn="ctr"/>
            <a:r>
              <a:rPr lang="ru-RU" sz="2100" dirty="0" smtClean="0"/>
              <a:t>Школа ориентирована на </a:t>
            </a:r>
            <a:r>
              <a:rPr lang="ru-RU" sz="2100" b="1" dirty="0" smtClean="0"/>
              <a:t>детский вопрос </a:t>
            </a:r>
            <a:r>
              <a:rPr lang="ru-RU" sz="2100" dirty="0" smtClean="0"/>
              <a:t>и готова разворачивать образовательное содержание с опорой на </a:t>
            </a:r>
            <a:r>
              <a:rPr lang="ru-RU" sz="2100" b="1" dirty="0" smtClean="0"/>
              <a:t>детскую инициативу</a:t>
            </a:r>
            <a:r>
              <a:rPr lang="ru-RU" sz="2100" dirty="0" smtClean="0"/>
              <a:t>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кола нового поколения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Школа нового поколения</Template>
  <TotalTime>5</TotalTime>
  <Words>1534</Words>
  <Application>Microsoft Office PowerPoint</Application>
  <PresentationFormat>Экран (4:3)</PresentationFormat>
  <Paragraphs>217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Школа нового поколения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045</dc:creator>
  <cp:lastModifiedBy>045</cp:lastModifiedBy>
  <cp:revision>1</cp:revision>
  <dcterms:created xsi:type="dcterms:W3CDTF">2017-11-06T05:23:44Z</dcterms:created>
  <dcterms:modified xsi:type="dcterms:W3CDTF">2017-11-06T05:29:35Z</dcterms:modified>
</cp:coreProperties>
</file>